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56" r:id="rId2"/>
    <p:sldId id="2147375213" r:id="rId3"/>
    <p:sldId id="2147375212" r:id="rId4"/>
    <p:sldId id="2147375210" r:id="rId5"/>
    <p:sldId id="2147375211" r:id="rId6"/>
    <p:sldId id="2147375216" r:id="rId7"/>
    <p:sldId id="2147375218" r:id="rId8"/>
    <p:sldId id="2147375214" r:id="rId9"/>
    <p:sldId id="2147375217" r:id="rId10"/>
    <p:sldId id="2147375215" r:id="rId11"/>
    <p:sldId id="258" r:id="rId12"/>
    <p:sldId id="259" r:id="rId13"/>
    <p:sldId id="277" r:id="rId14"/>
    <p:sldId id="261" r:id="rId15"/>
    <p:sldId id="272" r:id="rId16"/>
    <p:sldId id="273" r:id="rId17"/>
    <p:sldId id="264" r:id="rId18"/>
    <p:sldId id="274" r:id="rId19"/>
    <p:sldId id="275" r:id="rId20"/>
    <p:sldId id="276" r:id="rId21"/>
    <p:sldId id="279" r:id="rId22"/>
    <p:sldId id="271" r:id="rId23"/>
    <p:sldId id="278" r:id="rId24"/>
    <p:sldId id="262" r:id="rId25"/>
    <p:sldId id="2147375155" r:id="rId26"/>
    <p:sldId id="263" r:id="rId27"/>
    <p:sldId id="280" r:id="rId28"/>
    <p:sldId id="267" r:id="rId29"/>
    <p:sldId id="268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ames Black" initials="" lastIdx="2" clrIdx="0"/>
  <p:cmAuthor id="2" name="Thomas Neitmann" initials="" lastIdx="2" clrIdx="1"/>
  <p:cmAuthor id="3" name="Stefan Pascal Thoma" initials="" lastIdx="2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986" autoAdjust="0"/>
    <p:restoredTop sz="94660"/>
  </p:normalViewPr>
  <p:slideViewPr>
    <p:cSldViewPr snapToGrid="0">
      <p:cViewPr varScale="1">
        <p:scale>
          <a:sx n="80" d="100"/>
          <a:sy n="80" d="100"/>
        </p:scale>
        <p:origin x="62" y="2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0FE49E-A995-5747-8F82-5779EB95019C}" type="datetimeFigureOut">
              <a:rPr lang="en-US" smtClean="0"/>
              <a:t>8/11/2024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A11112-ECB2-7A4B-954B-CC9D9BE61D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8608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SLIDES_API974921449_3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SLIDES_API974921449_3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dd3d6cdb24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1dd3d6cdb24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dd3d6cdb24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1dd3d6cdb24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1dd3d6cdb24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1dd3d6cdb24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20f816340d7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20f816340d7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1dd3d6cdb2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1dd3d6cdb2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SLIDES_API974921449_4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SLIDES_API974921449_4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CBDAF-DB1A-C2DD-57C2-83FC9F4427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1496C7-9375-CDCD-2333-0E9A0ADF98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E988E6-2DAE-14B3-4B60-3E7767A725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20C4F4-914A-412E-A84A-52823570824D}" type="datetimeFigureOut">
              <a:rPr lang="en-US" smtClean="0"/>
              <a:t>8/11/2024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759653-9169-F17D-BA69-A4E73B0AC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3600AD-0D0E-EF04-0BCB-3C6CB2DF5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4ED62F-EBB3-4CF7-B05B-4AD1218410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1770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BE6F7-E1B0-E63D-8866-186CF1DD4C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CA0A95-FE10-410B-0BB7-49471C2944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E2C943-4274-54E1-9CD6-F1A991E560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20C4F4-914A-412E-A84A-52823570824D}" type="datetimeFigureOut">
              <a:rPr lang="en-US" smtClean="0"/>
              <a:t>8/11/2024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D76FD1-208B-278F-3909-A4B73A409B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EDFAAA-FB2C-C214-EE2C-869493EDD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4ED62F-EBB3-4CF7-B05B-4AD1218410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69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431564A-BD43-3B60-D3B0-78464B08CB4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EB4AE4-A26D-EDC5-060E-D5F3691865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514EC1-50A8-0875-5BA0-C71DBBB04D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20C4F4-914A-412E-A84A-52823570824D}" type="datetimeFigureOut">
              <a:rPr lang="en-US" smtClean="0"/>
              <a:t>8/11/2024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D272D5-BA99-53CE-CC14-DC33F5BA2C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DB54B6-24E7-BF48-D85E-A03A0A118D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4ED62F-EBB3-4CF7-B05B-4AD1218410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7892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4a - Title and 1 column" type="tx">
  <p:cSld name="04a - Title and 1 column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8"/>
          <p:cNvSpPr txBox="1">
            <a:spLocks noGrp="1"/>
          </p:cNvSpPr>
          <p:nvPr>
            <p:ph type="title"/>
          </p:nvPr>
        </p:nvSpPr>
        <p:spPr>
          <a:xfrm>
            <a:off x="761933" y="576900"/>
            <a:ext cx="9908800" cy="5088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200"/>
              <a:buFont typeface="Roche Sans Medium"/>
              <a:buNone/>
              <a:defRPr sz="2933">
                <a:latin typeface="Roche Sans Medium"/>
                <a:ea typeface="Roche Sans Medium"/>
                <a:cs typeface="Roche Sans Medium"/>
                <a:sym typeface="Roche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8"/>
          <p:cNvSpPr txBox="1">
            <a:spLocks noGrp="1"/>
          </p:cNvSpPr>
          <p:nvPr>
            <p:ph type="subTitle" idx="1"/>
          </p:nvPr>
        </p:nvSpPr>
        <p:spPr>
          <a:xfrm>
            <a:off x="761933" y="1084800"/>
            <a:ext cx="9908800" cy="432000"/>
          </a:xfrm>
          <a:prstGeom prst="rect">
            <a:avLst/>
          </a:prstGeom>
        </p:spPr>
        <p:txBody>
          <a:bodyPr spcFirstLastPara="1" wrap="square" lIns="0" tIns="0" rIns="91425" bIns="180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706B69"/>
              </a:buClr>
              <a:buSzPts val="1700"/>
              <a:buFont typeface="Roche Sans Condensed Light"/>
              <a:buNone/>
              <a:defRPr sz="2267">
                <a:solidFill>
                  <a:srgbClr val="706B69"/>
                </a:solidFill>
                <a:latin typeface="Roche Sans Condensed Light"/>
                <a:ea typeface="Roche Sans Condensed Light"/>
                <a:cs typeface="Roche Sans Condensed Light"/>
                <a:sym typeface="Roche Sans Condensed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8"/>
          <p:cNvSpPr txBox="1">
            <a:spLocks noGrp="1"/>
          </p:cNvSpPr>
          <p:nvPr>
            <p:ph type="body" idx="2"/>
          </p:nvPr>
        </p:nvSpPr>
        <p:spPr>
          <a:xfrm>
            <a:off x="761933" y="1923567"/>
            <a:ext cx="10972800" cy="4480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06390">
              <a:lnSpc>
                <a:spcPct val="105000"/>
              </a:lnSpc>
              <a:spcBef>
                <a:spcPts val="533"/>
              </a:spcBef>
              <a:spcAft>
                <a:spcPts val="0"/>
              </a:spcAft>
              <a:buSzPts val="1200"/>
              <a:buChar char="■"/>
              <a:defRPr sz="1867"/>
            </a:lvl1pPr>
            <a:lvl2pPr marL="1219170" lvl="1" indent="-406390">
              <a:lnSpc>
                <a:spcPct val="10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/>
            </a:lvl2pPr>
            <a:lvl3pPr marL="1828754" lvl="2" indent="-40639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■"/>
              <a:defRPr/>
            </a:lvl3pPr>
            <a:lvl4pPr marL="2438339" lvl="3" indent="-40639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/>
            </a:lvl4pPr>
            <a:lvl5pPr marL="3047924" lvl="4" indent="-40639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/>
            </a:lvl5pPr>
            <a:lvl6pPr marL="3657509" lvl="5" indent="-40639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/>
            </a:lvl6pPr>
            <a:lvl7pPr marL="4267093" lvl="6" indent="-40639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/>
            </a:lvl7pPr>
            <a:lvl8pPr marL="4876678" lvl="7" indent="-40639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/>
            </a:lvl8pPr>
            <a:lvl9pPr marL="5486263" lvl="8" indent="-40639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447502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E667A6-14B2-0F66-4210-C2621A099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0E8C43-6199-8D6E-269E-5888B35B66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F3A7C2-4B6E-F9B2-404B-AA645C4F00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20C4F4-914A-412E-A84A-52823570824D}" type="datetimeFigureOut">
              <a:rPr lang="en-US" smtClean="0"/>
              <a:t>8/11/2024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BF2BF0-69B9-1F87-9117-1610BDD783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D46DFB-ACED-0C64-4F9C-B4AECA7670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4ED62F-EBB3-4CF7-B05B-4AD1218410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3064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5AABD8-5F4A-F652-2969-B1A65E739B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1AE743-56CB-D87D-EF94-A7B9EC2B50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C42155-A5DF-F1E7-FE3C-C325850F8D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20C4F4-914A-412E-A84A-52823570824D}" type="datetimeFigureOut">
              <a:rPr lang="en-US" smtClean="0"/>
              <a:t>8/11/2024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1362B9-188F-187C-7420-AF3F64CBD7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9CD2CA-C64C-4083-55F0-8EF976E0ED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4ED62F-EBB3-4CF7-B05B-4AD1218410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7185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D7B9D5-8656-FF9D-0F6D-96B0A45DA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7EBBC7-FD9E-DFD3-05BA-4542FA13CD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47BE39-A0FE-C421-22D5-3D1B2BE7DB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E4FE28-2F74-06C3-70D4-7434FAC6B9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20C4F4-914A-412E-A84A-52823570824D}" type="datetimeFigureOut">
              <a:rPr lang="en-US" smtClean="0"/>
              <a:t>8/11/2024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587243-9835-38AB-BDE4-723F36894E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08390A-2319-5BFF-7C6A-5EF70E8297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4ED62F-EBB3-4CF7-B05B-4AD1218410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5310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E8C8D-B66A-A43C-02C4-0F3743DFE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BFDB61-EBAB-967E-EB81-4ABC60B5B7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A3402B-BAB9-A162-791F-E868DC3CCF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0AAF7E-8CCA-6EAB-412A-FC1A358BE0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10CFEE-AF36-3FE8-49E5-DD52C19CC68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CCED24C-8C8B-FAE4-9D2E-060904003D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20C4F4-914A-412E-A84A-52823570824D}" type="datetimeFigureOut">
              <a:rPr lang="en-US" smtClean="0"/>
              <a:t>8/11/2024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F856ECA-DF02-98F3-CBBA-28342746ED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CCDA391-11DD-A7BB-D8A7-879F48C71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4ED62F-EBB3-4CF7-B05B-4AD1218410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1485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DF8589-9B64-E569-55E3-8AD6C14723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002D740-C470-B2C2-C8BA-3B614B2F93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20C4F4-914A-412E-A84A-52823570824D}" type="datetimeFigureOut">
              <a:rPr lang="en-US" smtClean="0"/>
              <a:t>8/11/2024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13FCFA-309D-9363-5B88-A5E1CB17BB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1A1505-19EC-ACBD-83AE-05D3AC9B8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4ED62F-EBB3-4CF7-B05B-4AD1218410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70877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1D397FB-74AE-097D-F91F-A92DD16186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20C4F4-914A-412E-A84A-52823570824D}" type="datetimeFigureOut">
              <a:rPr lang="en-US" smtClean="0"/>
              <a:t>8/11/2024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33B2BE5-CDB6-D474-D522-1504366EF6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46ECCF-8164-312F-2DD1-FBF189B17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4ED62F-EBB3-4CF7-B05B-4AD1218410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195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649ED6-EB64-4487-AEE6-CED504A7A6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D03562-6DFC-BD96-D180-3AC49561DA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96013B-A474-2B59-7236-ADB9610BC9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B7DF90-52DE-6819-6891-78E5155E7B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20C4F4-914A-412E-A84A-52823570824D}" type="datetimeFigureOut">
              <a:rPr lang="en-US" smtClean="0"/>
              <a:t>8/11/2024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63011C-448E-E413-A712-93E338E734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A3F012-2713-41B8-4D72-086EB4EAA8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4ED62F-EBB3-4CF7-B05B-4AD1218410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8294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20A8A4-D5EB-07EF-568A-B5CE11D6F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A9E42A1-3ED6-902E-5148-27142574C4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D79F30-705D-97B4-6813-86714C1B8A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0BC631-E4A4-8F81-EAC7-818634FF41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20C4F4-914A-412E-A84A-52823570824D}" type="datetimeFigureOut">
              <a:rPr lang="en-US" smtClean="0"/>
              <a:t>8/11/2024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EBD562-689B-F0E8-91C9-B9347D9725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6BB17B-763E-013C-3EB0-C9D35DD1E2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4ED62F-EBB3-4CF7-B05B-4AD1218410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00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99EBD59-DA11-C757-811C-B3028FC03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2DCA93-9CAA-0506-5730-080B278C90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250D70-8877-3609-38C0-881D967505E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20C4F4-914A-412E-A84A-52823570824D}" type="datetimeFigureOut">
              <a:rPr lang="en-US" smtClean="0"/>
              <a:t>8/11/2024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B6F82D-F609-71C8-4BA5-B20DE4C409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F3EE16-892D-07D2-5194-158E525935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4ED62F-EBB3-4CF7-B05B-4AD1218410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7690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3" Type="http://schemas.openxmlformats.org/officeDocument/2006/relationships/image" Target="../media/image3.svg"/><Relationship Id="rId21" Type="http://schemas.openxmlformats.org/officeDocument/2006/relationships/image" Target="../media/image21.pn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sv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19" Type="http://schemas.openxmlformats.org/officeDocument/2006/relationships/image" Target="../media/image19.png"/><Relationship Id="rId4" Type="http://schemas.openxmlformats.org/officeDocument/2006/relationships/image" Target="../media/image4.png"/><Relationship Id="rId9" Type="http://schemas.openxmlformats.org/officeDocument/2006/relationships/image" Target="../media/image9.svg"/><Relationship Id="rId1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3" Type="http://schemas.openxmlformats.org/officeDocument/2006/relationships/image" Target="../media/image3.svg"/><Relationship Id="rId21" Type="http://schemas.openxmlformats.org/officeDocument/2006/relationships/image" Target="../media/image21.pn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sv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19" Type="http://schemas.openxmlformats.org/officeDocument/2006/relationships/image" Target="../media/image19.png"/><Relationship Id="rId4" Type="http://schemas.openxmlformats.org/officeDocument/2006/relationships/image" Target="../media/image4.png"/><Relationship Id="rId9" Type="http://schemas.openxmlformats.org/officeDocument/2006/relationships/image" Target="../media/image9.svg"/><Relationship Id="rId14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ericojohee.blogspot.com/2007/04/hsm-were-all-in-this-together.html" TargetMode="External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nc-nd/3.0/" TargetMode="Externa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pharmaverse/admiral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3" Type="http://schemas.openxmlformats.org/officeDocument/2006/relationships/image" Target="../media/image3.svg"/><Relationship Id="rId21" Type="http://schemas.openxmlformats.org/officeDocument/2006/relationships/image" Target="../media/image21.pn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sv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19" Type="http://schemas.openxmlformats.org/officeDocument/2006/relationships/image" Target="../media/image19.png"/><Relationship Id="rId4" Type="http://schemas.openxmlformats.org/officeDocument/2006/relationships/image" Target="../media/image4.png"/><Relationship Id="rId9" Type="http://schemas.openxmlformats.org/officeDocument/2006/relationships/image" Target="../media/image9.svg"/><Relationship Id="rId1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3" Type="http://schemas.openxmlformats.org/officeDocument/2006/relationships/image" Target="../media/image3.svg"/><Relationship Id="rId21" Type="http://schemas.openxmlformats.org/officeDocument/2006/relationships/image" Target="../media/image21.pn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sv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19" Type="http://schemas.openxmlformats.org/officeDocument/2006/relationships/image" Target="../media/image19.png"/><Relationship Id="rId4" Type="http://schemas.openxmlformats.org/officeDocument/2006/relationships/image" Target="../media/image4.png"/><Relationship Id="rId9" Type="http://schemas.openxmlformats.org/officeDocument/2006/relationships/image" Target="../media/image9.svg"/><Relationship Id="rId1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3" Type="http://schemas.openxmlformats.org/officeDocument/2006/relationships/image" Target="../media/image3.svg"/><Relationship Id="rId21" Type="http://schemas.openxmlformats.org/officeDocument/2006/relationships/image" Target="../media/image21.pn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sv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19" Type="http://schemas.openxmlformats.org/officeDocument/2006/relationships/image" Target="../media/image19.png"/><Relationship Id="rId4" Type="http://schemas.openxmlformats.org/officeDocument/2006/relationships/image" Target="../media/image4.png"/><Relationship Id="rId9" Type="http://schemas.openxmlformats.org/officeDocument/2006/relationships/image" Target="../media/image9.svg"/><Relationship Id="rId1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36C70E-68EA-1ACC-6B11-924D6C87CC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51418" y="949472"/>
            <a:ext cx="5037908" cy="4959056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Recap</a:t>
            </a:r>
            <a:r>
              <a:rPr lang="en-US" sz="4800" dirty="0">
                <a:solidFill>
                  <a:srgbClr val="FFFFFF"/>
                </a:solidFill>
              </a:rPr>
              <a:t>,</a:t>
            </a:r>
            <a: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b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Contributing,&amp; Discussion</a:t>
            </a:r>
          </a:p>
        </p:txBody>
      </p:sp>
      <p:pic>
        <p:nvPicPr>
          <p:cNvPr id="5" name="Picture 4" descr="A white cube with red lines&#10;&#10;Description automatically generated">
            <a:extLst>
              <a:ext uri="{FF2B5EF4-FFF2-40B4-BE49-F238E27FC236}">
                <a16:creationId xmlns:a16="http://schemas.microsoft.com/office/drawing/2014/main" id="{D8CBE308-E9C1-8985-FAF9-56A4A1C879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78" y="4188824"/>
            <a:ext cx="2022078" cy="2008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5265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132241-3147-5424-79A6-25CEA54E8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BE942-4744-4F63-8605-0679E048D036}" type="slidenum">
              <a:rPr lang="en-US" smtClean="0"/>
              <a:t>10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0CAE65B-8409-3C9C-686F-48406017BB1B}"/>
              </a:ext>
            </a:extLst>
          </p:cNvPr>
          <p:cNvCxnSpPr>
            <a:cxnSpLocks/>
          </p:cNvCxnSpPr>
          <p:nvPr/>
        </p:nvCxnSpPr>
        <p:spPr>
          <a:xfrm flipV="1">
            <a:off x="1004997" y="3180004"/>
            <a:ext cx="9248051" cy="41419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5FA9941-B1E3-A9EC-467F-60632FC16498}"/>
              </a:ext>
            </a:extLst>
          </p:cNvPr>
          <p:cNvSpPr txBox="1"/>
          <p:nvPr/>
        </p:nvSpPr>
        <p:spPr>
          <a:xfrm>
            <a:off x="7421623" y="2536112"/>
            <a:ext cx="914400" cy="914400"/>
          </a:xfrm>
          <a:prstGeom prst="rect">
            <a:avLst/>
          </a:prstGeom>
          <a:noFill/>
        </p:spPr>
        <p:txBody>
          <a:bodyPr wrap="none" lIns="180000" tIns="180000" rIns="180000" bIns="180000" rtlCol="0">
            <a:normAutofit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3200" dirty="0"/>
              <a:t>Outputs</a:t>
            </a:r>
          </a:p>
        </p:txBody>
      </p:sp>
      <p:pic>
        <p:nvPicPr>
          <p:cNvPr id="8" name="Graphic 7" descr="Hike outline">
            <a:extLst>
              <a:ext uri="{FF2B5EF4-FFF2-40B4-BE49-F238E27FC236}">
                <a16:creationId xmlns:a16="http://schemas.microsoft.com/office/drawing/2014/main" id="{506D1756-92F6-D5E5-BCB2-3C3638AC3A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84286" y="2291447"/>
            <a:ext cx="914400" cy="914400"/>
          </a:xfrm>
          <a:prstGeom prst="rect">
            <a:avLst/>
          </a:prstGeom>
        </p:spPr>
      </p:pic>
      <p:pic>
        <p:nvPicPr>
          <p:cNvPr id="10" name="Graphic 9" descr="Castle scene with solid fill">
            <a:extLst>
              <a:ext uri="{FF2B5EF4-FFF2-40B4-BE49-F238E27FC236}">
                <a16:creationId xmlns:a16="http://schemas.microsoft.com/office/drawing/2014/main" id="{104FF219-5892-559D-FDC2-6FE11D6514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53048" y="2448947"/>
            <a:ext cx="914400" cy="91440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F30A49DF-0573-2EC7-0C84-94B4436D45F5}"/>
              </a:ext>
            </a:extLst>
          </p:cNvPr>
          <p:cNvGrpSpPr/>
          <p:nvPr/>
        </p:nvGrpSpPr>
        <p:grpSpPr>
          <a:xfrm>
            <a:off x="2324263" y="2576320"/>
            <a:ext cx="801106" cy="785940"/>
            <a:chOff x="7313489" y="4059253"/>
            <a:chExt cx="914400" cy="930324"/>
          </a:xfrm>
        </p:grpSpPr>
        <p:pic>
          <p:nvPicPr>
            <p:cNvPr id="15" name="Graphic 14" descr="Tent with solid fill">
              <a:extLst>
                <a:ext uri="{FF2B5EF4-FFF2-40B4-BE49-F238E27FC236}">
                  <a16:creationId xmlns:a16="http://schemas.microsoft.com/office/drawing/2014/main" id="{DEAB565B-C1C3-6764-E0FE-96E6C0F8343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313489" y="4075177"/>
              <a:ext cx="914400" cy="914400"/>
            </a:xfrm>
            <a:prstGeom prst="rect">
              <a:avLst/>
            </a:prstGeom>
          </p:spPr>
        </p:pic>
        <p:pic>
          <p:nvPicPr>
            <p:cNvPr id="16" name="Graphic 15" descr="Tent outline">
              <a:extLst>
                <a:ext uri="{FF2B5EF4-FFF2-40B4-BE49-F238E27FC236}">
                  <a16:creationId xmlns:a16="http://schemas.microsoft.com/office/drawing/2014/main" id="{995A047B-3379-0850-D695-2EF559A0E80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313489" y="4059253"/>
              <a:ext cx="914400" cy="914400"/>
            </a:xfrm>
            <a:prstGeom prst="rect">
              <a:avLst/>
            </a:prstGeom>
          </p:spPr>
        </p:pic>
      </p:grpSp>
      <p:pic>
        <p:nvPicPr>
          <p:cNvPr id="20" name="Picture 2">
            <a:extLst>
              <a:ext uri="{FF2B5EF4-FFF2-40B4-BE49-F238E27FC236}">
                <a16:creationId xmlns:a16="http://schemas.microsoft.com/office/drawing/2014/main" id="{0556C626-86CA-733D-19B6-6753A7895E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1024" y="3709992"/>
            <a:ext cx="1329244" cy="1543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6">
            <a:extLst>
              <a:ext uri="{FF2B5EF4-FFF2-40B4-BE49-F238E27FC236}">
                <a16:creationId xmlns:a16="http://schemas.microsoft.com/office/drawing/2014/main" id="{0E8143CD-7697-61BF-B75F-EA67FFA00A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7359" y="3709992"/>
            <a:ext cx="1328400" cy="1537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8">
            <a:extLst>
              <a:ext uri="{FF2B5EF4-FFF2-40B4-BE49-F238E27FC236}">
                <a16:creationId xmlns:a16="http://schemas.microsoft.com/office/drawing/2014/main" id="{08550B58-0EED-5D41-E94A-F60A4482B0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9928" y="4900090"/>
            <a:ext cx="1397679" cy="1617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 descr="tfrmt hex, which looks a bit like a blueprint with tfrmt written over it">
            <a:extLst>
              <a:ext uri="{FF2B5EF4-FFF2-40B4-BE49-F238E27FC236}">
                <a16:creationId xmlns:a16="http://schemas.microsoft.com/office/drawing/2014/main" id="{7F36D174-C0CA-5ED4-1A28-4772E93E7498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8169" y="4625581"/>
            <a:ext cx="1891968" cy="1891968"/>
          </a:xfrm>
          <a:prstGeom prst="rect">
            <a:avLst/>
          </a:prstGeom>
        </p:spPr>
      </p:pic>
      <p:pic>
        <p:nvPicPr>
          <p:cNvPr id="28" name="Picture 4">
            <a:extLst>
              <a:ext uri="{FF2B5EF4-FFF2-40B4-BE49-F238E27FC236}">
                <a16:creationId xmlns:a16="http://schemas.microsoft.com/office/drawing/2014/main" id="{250DF687-1143-CE6D-01FB-94ADE269B8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263" y="961135"/>
            <a:ext cx="1362945" cy="1573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590D599C-A923-5D76-8473-F13DE0CD419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561303" y="4797292"/>
            <a:ext cx="1646223" cy="1646223"/>
          </a:xfrm>
          <a:prstGeom prst="rect">
            <a:avLst/>
          </a:prstGeom>
        </p:spPr>
      </p:pic>
      <p:pic>
        <p:nvPicPr>
          <p:cNvPr id="30" name="Picture 4">
            <a:extLst>
              <a:ext uri="{FF2B5EF4-FFF2-40B4-BE49-F238E27FC236}">
                <a16:creationId xmlns:a16="http://schemas.microsoft.com/office/drawing/2014/main" id="{B97EF664-FF40-5241-7A53-94F1DA0F39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3233" y="3554112"/>
            <a:ext cx="1641124" cy="1641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>
            <a:extLst>
              <a:ext uri="{FF2B5EF4-FFF2-40B4-BE49-F238E27FC236}">
                <a16:creationId xmlns:a16="http://schemas.microsoft.com/office/drawing/2014/main" id="{77EBC324-F007-87C2-E3F0-23AC534948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3783" y="3557084"/>
            <a:ext cx="1649259" cy="1649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468D0D54-6936-0EED-5202-EFDE5DD0B25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492278" y="667444"/>
            <a:ext cx="1541071" cy="154107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36BDBAC-2D25-4A55-EFA8-81C379154E75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612675" y="4893915"/>
            <a:ext cx="1397679" cy="1617372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9BCDFDB1-E74E-500E-5458-2D27FD8E914C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191775" y="726943"/>
            <a:ext cx="1482162" cy="1482162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EC027FC5-D6CC-D304-B0A4-2F337767E6C8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831778" y="696097"/>
            <a:ext cx="1421270" cy="1423639"/>
          </a:xfrm>
          <a:prstGeom prst="rect">
            <a:avLst/>
          </a:prstGeom>
        </p:spPr>
      </p:pic>
      <p:grpSp>
        <p:nvGrpSpPr>
          <p:cNvPr id="54" name="Group 53">
            <a:extLst>
              <a:ext uri="{FF2B5EF4-FFF2-40B4-BE49-F238E27FC236}">
                <a16:creationId xmlns:a16="http://schemas.microsoft.com/office/drawing/2014/main" id="{DD2407FC-C0B3-DFB4-4A9D-27A9D43B4EEA}"/>
              </a:ext>
            </a:extLst>
          </p:cNvPr>
          <p:cNvGrpSpPr/>
          <p:nvPr/>
        </p:nvGrpSpPr>
        <p:grpSpPr>
          <a:xfrm>
            <a:off x="6786618" y="2554170"/>
            <a:ext cx="801106" cy="785940"/>
            <a:chOff x="7313489" y="4059253"/>
            <a:chExt cx="914400" cy="930324"/>
          </a:xfrm>
        </p:grpSpPr>
        <p:pic>
          <p:nvPicPr>
            <p:cNvPr id="55" name="Graphic 54" descr="Tent with solid fill">
              <a:extLst>
                <a:ext uri="{FF2B5EF4-FFF2-40B4-BE49-F238E27FC236}">
                  <a16:creationId xmlns:a16="http://schemas.microsoft.com/office/drawing/2014/main" id="{1FE4BB8C-5C41-130D-7C07-70C62EEC691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313489" y="4075177"/>
              <a:ext cx="914400" cy="914400"/>
            </a:xfrm>
            <a:prstGeom prst="rect">
              <a:avLst/>
            </a:prstGeom>
          </p:spPr>
        </p:pic>
        <p:pic>
          <p:nvPicPr>
            <p:cNvPr id="56" name="Graphic 55" descr="Tent outline">
              <a:extLst>
                <a:ext uri="{FF2B5EF4-FFF2-40B4-BE49-F238E27FC236}">
                  <a16:creationId xmlns:a16="http://schemas.microsoft.com/office/drawing/2014/main" id="{9F701B7D-CC47-27F3-5EE2-DAE66B60B7E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313489" y="4059253"/>
              <a:ext cx="914400" cy="914400"/>
            </a:xfrm>
            <a:prstGeom prst="rect">
              <a:avLst/>
            </a:prstGeom>
          </p:spPr>
        </p:pic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1C4396B0-B1F6-D3A0-9A24-DB63C86735FB}"/>
              </a:ext>
            </a:extLst>
          </p:cNvPr>
          <p:cNvSpPr txBox="1"/>
          <p:nvPr/>
        </p:nvSpPr>
        <p:spPr>
          <a:xfrm>
            <a:off x="3042319" y="2567481"/>
            <a:ext cx="914400" cy="914400"/>
          </a:xfrm>
          <a:prstGeom prst="rect">
            <a:avLst/>
          </a:prstGeom>
          <a:noFill/>
        </p:spPr>
        <p:txBody>
          <a:bodyPr wrap="none" lIns="180000" tIns="180000" rIns="180000" bIns="180000" rtlCol="0">
            <a:normAutofit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3200" dirty="0" err="1"/>
              <a:t>ADaMs</a:t>
            </a:r>
            <a:endParaRPr lang="en-GB" sz="28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1207915-3DCE-FF75-60A7-16C61EEAAA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1486" y="713616"/>
            <a:ext cx="1212314" cy="1399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55744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D4FEF-E44E-D21B-4EEC-EC323565B1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What</a:t>
            </a:r>
            <a:r>
              <a:rPr lang="en-US" dirty="0"/>
              <a:t> is the </a:t>
            </a:r>
            <a:r>
              <a:rPr lang="en-US" dirty="0" err="1"/>
              <a:t>pharmaverse</a:t>
            </a:r>
            <a:r>
              <a:rPr lang="en-US" dirty="0"/>
              <a:t>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0922FF6-20D7-F1EE-5261-D14A884535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349" y="1690688"/>
            <a:ext cx="10221301" cy="415960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51DA10B-8153-0985-3A2A-D9A8E7F31221}"/>
              </a:ext>
            </a:extLst>
          </p:cNvPr>
          <p:cNvSpPr txBox="1"/>
          <p:nvPr/>
        </p:nvSpPr>
        <p:spPr>
          <a:xfrm>
            <a:off x="9101259" y="5850296"/>
            <a:ext cx="2252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Andale Mono" panose="020B0509000000000004" pitchFamily="49" charset="0"/>
              </a:rPr>
              <a:t>pharmaverse.org</a:t>
            </a:r>
            <a:endParaRPr lang="en-US" dirty="0">
              <a:latin typeface="Andale Mono" panose="020B050900000000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06482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8AE648-FA28-847D-A131-A1A2935F7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Why use</a:t>
            </a:r>
            <a:r>
              <a:rPr lang="en-US" dirty="0"/>
              <a:t> the </a:t>
            </a:r>
            <a:r>
              <a:rPr lang="en-US" dirty="0" err="1"/>
              <a:t>pharmaverse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BB1909-46AC-B4E2-694D-3739C5DCE0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Leverage what others have build</a:t>
            </a:r>
          </a:p>
          <a:p>
            <a:r>
              <a:rPr lang="en-US" dirty="0"/>
              <a:t>Avoid mistakes when coding from scratch</a:t>
            </a:r>
          </a:p>
          <a:p>
            <a:r>
              <a:rPr lang="en-US" dirty="0"/>
              <a:t>Support the open-source revolution in pharma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92097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486CFA-7D61-139F-D867-E6F4DAECF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Why contribute</a:t>
            </a:r>
            <a:r>
              <a:rPr lang="en-US" dirty="0"/>
              <a:t> to the </a:t>
            </a:r>
            <a:r>
              <a:rPr lang="en-US" dirty="0" err="1"/>
              <a:t>pharmaverse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BF499B-E905-8927-ACC6-A4DAB2D58F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 many reasons…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27D2DE0-5A5B-5A51-9851-9536B6995530}"/>
              </a:ext>
            </a:extLst>
          </p:cNvPr>
          <p:cNvSpPr txBox="1">
            <a:spLocks/>
          </p:cNvSpPr>
          <p:nvPr/>
        </p:nvSpPr>
        <p:spPr>
          <a:xfrm>
            <a:off x="838200" y="81200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/>
              <a:t>…or open-source in general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289241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Google Shape;230;p21" descr="A picture containing electronics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t="13406" b="32624"/>
          <a:stretch/>
        </p:blipFill>
        <p:spPr>
          <a:xfrm>
            <a:off x="0" y="2916185"/>
            <a:ext cx="12192000" cy="2495551"/>
          </a:xfrm>
          <a:custGeom>
            <a:avLst/>
            <a:gdLst/>
            <a:ahLst/>
            <a:cxnLst/>
            <a:rect l="l" t="t" r="r" b="b"/>
            <a:pathLst>
              <a:path w="9144000" h="1871663" extrusionOk="0">
                <a:moveTo>
                  <a:pt x="0" y="0"/>
                </a:moveTo>
                <a:lnTo>
                  <a:pt x="9144000" y="0"/>
                </a:lnTo>
                <a:lnTo>
                  <a:pt x="9144000" y="1871663"/>
                </a:lnTo>
                <a:lnTo>
                  <a:pt x="0" y="1871663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231" name="Google Shape;231;p21" descr="Chapter Title"/>
          <p:cNvSpPr txBox="1">
            <a:spLocks noGrp="1"/>
          </p:cNvSpPr>
          <p:nvPr>
            <p:ph type="title"/>
          </p:nvPr>
        </p:nvSpPr>
        <p:spPr>
          <a:xfrm>
            <a:off x="761933" y="576900"/>
            <a:ext cx="9908800" cy="508800"/>
          </a:xfrm>
          <a:prstGeom prst="rect">
            <a:avLst/>
          </a:prstGeom>
        </p:spPr>
        <p:txBody>
          <a:bodyPr spcFirstLastPara="1" vert="horz" wrap="square" lIns="0" tIns="121900" rIns="121900" bIns="121900" rtlCol="0" anchor="t" anchorCtr="0">
            <a:noAutofit/>
          </a:bodyPr>
          <a:lstStyle/>
          <a:p>
            <a:r>
              <a:rPr lang="en" dirty="0"/>
              <a:t>I. Collaboration</a:t>
            </a:r>
            <a:endParaRPr dirty="0"/>
          </a:p>
        </p:txBody>
      </p:sp>
      <p:sp>
        <p:nvSpPr>
          <p:cNvPr id="232" name="Google Shape;232;p21"/>
          <p:cNvSpPr txBox="1">
            <a:spLocks noGrp="1"/>
          </p:cNvSpPr>
          <p:nvPr>
            <p:ph type="subTitle" idx="1"/>
          </p:nvPr>
        </p:nvSpPr>
        <p:spPr>
          <a:xfrm>
            <a:off x="761933" y="1084800"/>
            <a:ext cx="9908800" cy="432000"/>
          </a:xfrm>
          <a:prstGeom prst="rect">
            <a:avLst/>
          </a:prstGeom>
        </p:spPr>
        <p:txBody>
          <a:bodyPr spcFirstLastPara="1" vert="horz" wrap="square" lIns="0" tIns="0" rIns="121900" bIns="24000" rtlCol="0" anchor="t" anchorCtr="0">
            <a:noAutofit/>
          </a:bodyPr>
          <a:lstStyle/>
          <a:p>
            <a:pPr marL="0" indent="0"/>
            <a:endParaRPr dirty="0"/>
          </a:p>
        </p:txBody>
      </p:sp>
      <p:sp>
        <p:nvSpPr>
          <p:cNvPr id="233" name="Google Shape;233;p21"/>
          <p:cNvSpPr/>
          <p:nvPr/>
        </p:nvSpPr>
        <p:spPr>
          <a:xfrm>
            <a:off x="0" y="2916167"/>
            <a:ext cx="12192000" cy="2495600"/>
          </a:xfrm>
          <a:prstGeom prst="rect">
            <a:avLst/>
          </a:prstGeom>
          <a:solidFill>
            <a:srgbClr val="022366">
              <a:alpha val="84710"/>
            </a:srgbClr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/>
            <a:endParaRPr sz="1867" dirty="0">
              <a:solidFill>
                <a:srgbClr val="1482F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p21"/>
          <p:cNvSpPr txBox="1">
            <a:spLocks noGrp="1"/>
          </p:cNvSpPr>
          <p:nvPr>
            <p:ph type="body" idx="2"/>
          </p:nvPr>
        </p:nvSpPr>
        <p:spPr>
          <a:xfrm>
            <a:off x="761933" y="1923567"/>
            <a:ext cx="10972800" cy="4480800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/>
          <a:p>
            <a:pPr marL="0" indent="0" algn="ctr">
              <a:spcAft>
                <a:spcPts val="400"/>
              </a:spcAft>
              <a:buNone/>
            </a:pPr>
            <a:r>
              <a:rPr lang="en" sz="2667" dirty="0">
                <a:solidFill>
                  <a:srgbClr val="FFFFFF"/>
                </a:solidFill>
              </a:rPr>
              <a:t> Open-source software </a:t>
            </a:r>
            <a:r>
              <a:rPr lang="en" sz="2667" b="1" dirty="0">
                <a:solidFill>
                  <a:srgbClr val="FFFFFF"/>
                </a:solidFill>
                <a:latin typeface="Roche Sans"/>
                <a:ea typeface="Roche Sans"/>
                <a:cs typeface="Roche Sans"/>
                <a:sym typeface="Roche Sans"/>
              </a:rPr>
              <a:t>enables collaboration</a:t>
            </a:r>
            <a:r>
              <a:rPr lang="en" sz="2667" dirty="0">
                <a:solidFill>
                  <a:srgbClr val="FFFFFF"/>
                </a:solidFill>
              </a:rPr>
              <a:t> with other organizations, which can lead to </a:t>
            </a:r>
            <a:r>
              <a:rPr lang="en" sz="2667" b="1" dirty="0">
                <a:solidFill>
                  <a:srgbClr val="FFFFFF"/>
                </a:solidFill>
                <a:latin typeface="Roche Sans"/>
                <a:ea typeface="Roche Sans"/>
                <a:cs typeface="Roche Sans"/>
                <a:sym typeface="Roche Sans"/>
              </a:rPr>
              <a:t>faster development</a:t>
            </a:r>
            <a:r>
              <a:rPr lang="en" sz="2667" dirty="0">
                <a:solidFill>
                  <a:srgbClr val="FFFFFF"/>
                </a:solidFill>
              </a:rPr>
              <a:t> and more </a:t>
            </a:r>
            <a:r>
              <a:rPr lang="en" sz="2667" b="1" dirty="0">
                <a:solidFill>
                  <a:srgbClr val="FFFFFF"/>
                </a:solidFill>
                <a:latin typeface="Roche Sans"/>
                <a:ea typeface="Roche Sans"/>
                <a:cs typeface="Roche Sans"/>
                <a:sym typeface="Roche Sans"/>
              </a:rPr>
              <a:t>comprehensive testing and validation</a:t>
            </a:r>
            <a:r>
              <a:rPr lang="en" sz="2667" dirty="0">
                <a:solidFill>
                  <a:srgbClr val="FFFFFF"/>
                </a:solidFill>
              </a:rPr>
              <a:t> of the software.</a:t>
            </a:r>
            <a:endParaRPr sz="2667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Google Shape;239;p22" descr="A picture containing electronics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t="13406" b="32624"/>
          <a:stretch/>
        </p:blipFill>
        <p:spPr>
          <a:xfrm>
            <a:off x="0" y="2916185"/>
            <a:ext cx="12192000" cy="2495551"/>
          </a:xfrm>
          <a:custGeom>
            <a:avLst/>
            <a:gdLst/>
            <a:ahLst/>
            <a:cxnLst/>
            <a:rect l="l" t="t" r="r" b="b"/>
            <a:pathLst>
              <a:path w="9144000" h="1871663" extrusionOk="0">
                <a:moveTo>
                  <a:pt x="0" y="0"/>
                </a:moveTo>
                <a:lnTo>
                  <a:pt x="9144000" y="0"/>
                </a:lnTo>
                <a:lnTo>
                  <a:pt x="9144000" y="1871663"/>
                </a:lnTo>
                <a:lnTo>
                  <a:pt x="0" y="1871663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240" name="Google Shape;240;p22"/>
          <p:cNvSpPr txBox="1">
            <a:spLocks noGrp="1"/>
          </p:cNvSpPr>
          <p:nvPr>
            <p:ph type="title"/>
          </p:nvPr>
        </p:nvSpPr>
        <p:spPr>
          <a:xfrm>
            <a:off x="761933" y="576900"/>
            <a:ext cx="9908800" cy="508800"/>
          </a:xfrm>
          <a:prstGeom prst="rect">
            <a:avLst/>
          </a:prstGeom>
        </p:spPr>
        <p:txBody>
          <a:bodyPr spcFirstLastPara="1" vert="horz" wrap="square" lIns="0" tIns="121900" rIns="121900" bIns="121900" rtlCol="0" anchor="t" anchorCtr="0">
            <a:noAutofit/>
          </a:bodyPr>
          <a:lstStyle/>
          <a:p>
            <a:r>
              <a:rPr lang="en"/>
              <a:t>II. Rapid Innovation</a:t>
            </a:r>
            <a:endParaRPr/>
          </a:p>
        </p:txBody>
      </p:sp>
      <p:sp>
        <p:nvSpPr>
          <p:cNvPr id="241" name="Google Shape;241;p22"/>
          <p:cNvSpPr txBox="1">
            <a:spLocks noGrp="1"/>
          </p:cNvSpPr>
          <p:nvPr>
            <p:ph type="subTitle" idx="1"/>
          </p:nvPr>
        </p:nvSpPr>
        <p:spPr>
          <a:xfrm>
            <a:off x="761933" y="1084800"/>
            <a:ext cx="9908800" cy="432000"/>
          </a:xfrm>
          <a:prstGeom prst="rect">
            <a:avLst/>
          </a:prstGeom>
        </p:spPr>
        <p:txBody>
          <a:bodyPr spcFirstLastPara="1" vert="horz" wrap="square" lIns="0" tIns="0" rIns="121900" bIns="24000" rtlCol="0" anchor="t" anchorCtr="0">
            <a:noAutofit/>
          </a:bodyPr>
          <a:lstStyle/>
          <a:p>
            <a:pPr marL="0" indent="0"/>
            <a:endParaRPr/>
          </a:p>
        </p:txBody>
      </p:sp>
      <p:sp>
        <p:nvSpPr>
          <p:cNvPr id="242" name="Google Shape;242;p22"/>
          <p:cNvSpPr/>
          <p:nvPr/>
        </p:nvSpPr>
        <p:spPr>
          <a:xfrm>
            <a:off x="0" y="2916167"/>
            <a:ext cx="12192000" cy="2495600"/>
          </a:xfrm>
          <a:prstGeom prst="rect">
            <a:avLst/>
          </a:prstGeom>
          <a:solidFill>
            <a:srgbClr val="022366">
              <a:alpha val="84710"/>
            </a:srgbClr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/>
            <a:endParaRPr sz="1867">
              <a:solidFill>
                <a:srgbClr val="1482F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22"/>
          <p:cNvSpPr txBox="1">
            <a:spLocks noGrp="1"/>
          </p:cNvSpPr>
          <p:nvPr>
            <p:ph type="body" idx="2"/>
          </p:nvPr>
        </p:nvSpPr>
        <p:spPr>
          <a:xfrm>
            <a:off x="761933" y="1923567"/>
            <a:ext cx="10972800" cy="4480800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/>
          <a:p>
            <a:pPr marL="0" indent="0" algn="ctr">
              <a:spcAft>
                <a:spcPts val="400"/>
              </a:spcAft>
              <a:buNone/>
            </a:pPr>
            <a:r>
              <a:rPr lang="en" sz="2667">
                <a:solidFill>
                  <a:srgbClr val="FFFFFF"/>
                </a:solidFill>
              </a:rPr>
              <a:t>Because open-source software is often developed collaboratively, it can benefit from a </a:t>
            </a:r>
            <a:r>
              <a:rPr lang="en" sz="2667" b="1">
                <a:solidFill>
                  <a:srgbClr val="FFFFFF"/>
                </a:solidFill>
                <a:latin typeface="Roche Sans"/>
                <a:ea typeface="Roche Sans"/>
                <a:cs typeface="Roche Sans"/>
                <a:sym typeface="Roche Sans"/>
              </a:rPr>
              <a:t>faster pace of innovation</a:t>
            </a:r>
            <a:r>
              <a:rPr lang="en" sz="2667">
                <a:solidFill>
                  <a:srgbClr val="FFFFFF"/>
                </a:solidFill>
              </a:rPr>
              <a:t> than proprietary software. New features and capabilities can be added more </a:t>
            </a:r>
            <a:r>
              <a:rPr lang="en" sz="2667" b="1">
                <a:solidFill>
                  <a:srgbClr val="FFFFFF"/>
                </a:solidFill>
                <a:latin typeface="Roche Sans"/>
                <a:ea typeface="Roche Sans"/>
                <a:cs typeface="Roche Sans"/>
                <a:sym typeface="Roche Sans"/>
              </a:rPr>
              <a:t>quickly</a:t>
            </a:r>
            <a:r>
              <a:rPr lang="en" sz="2667">
                <a:solidFill>
                  <a:srgbClr val="FFFFFF"/>
                </a:solidFill>
              </a:rPr>
              <a:t>, and bugs and issues can be addressed more </a:t>
            </a:r>
            <a:r>
              <a:rPr lang="en" sz="2667" b="1">
                <a:solidFill>
                  <a:srgbClr val="FFFFFF"/>
                </a:solidFill>
                <a:latin typeface="Roche Sans"/>
                <a:ea typeface="Roche Sans"/>
                <a:cs typeface="Roche Sans"/>
                <a:sym typeface="Roche Sans"/>
              </a:rPr>
              <a:t>efficiently</a:t>
            </a:r>
            <a:r>
              <a:rPr lang="en" sz="2667">
                <a:solidFill>
                  <a:srgbClr val="FFFFFF"/>
                </a:solidFill>
              </a:rPr>
              <a:t>.</a:t>
            </a:r>
            <a:endParaRPr sz="2667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Google Shape;248;p23" descr="A picture containing electronics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t="13406" b="32624"/>
          <a:stretch/>
        </p:blipFill>
        <p:spPr>
          <a:xfrm>
            <a:off x="0" y="2916185"/>
            <a:ext cx="12192000" cy="2495551"/>
          </a:xfrm>
          <a:custGeom>
            <a:avLst/>
            <a:gdLst/>
            <a:ahLst/>
            <a:cxnLst/>
            <a:rect l="l" t="t" r="r" b="b"/>
            <a:pathLst>
              <a:path w="9144000" h="1871663" extrusionOk="0">
                <a:moveTo>
                  <a:pt x="0" y="0"/>
                </a:moveTo>
                <a:lnTo>
                  <a:pt x="9144000" y="0"/>
                </a:lnTo>
                <a:lnTo>
                  <a:pt x="9144000" y="1871663"/>
                </a:lnTo>
                <a:lnTo>
                  <a:pt x="0" y="1871663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249" name="Google Shape;249;p23"/>
          <p:cNvSpPr txBox="1">
            <a:spLocks noGrp="1"/>
          </p:cNvSpPr>
          <p:nvPr>
            <p:ph type="title"/>
          </p:nvPr>
        </p:nvSpPr>
        <p:spPr>
          <a:xfrm>
            <a:off x="761933" y="576900"/>
            <a:ext cx="9908800" cy="508800"/>
          </a:xfrm>
          <a:prstGeom prst="rect">
            <a:avLst/>
          </a:prstGeom>
        </p:spPr>
        <p:txBody>
          <a:bodyPr spcFirstLastPara="1" vert="horz" wrap="square" lIns="0" tIns="121900" rIns="121900" bIns="121900" rtlCol="0" anchor="t" anchorCtr="0">
            <a:noAutofit/>
          </a:bodyPr>
          <a:lstStyle/>
          <a:p>
            <a:r>
              <a:rPr lang="en"/>
              <a:t>III. Cost Savings</a:t>
            </a:r>
            <a:endParaRPr/>
          </a:p>
        </p:txBody>
      </p:sp>
      <p:sp>
        <p:nvSpPr>
          <p:cNvPr id="250" name="Google Shape;250;p23"/>
          <p:cNvSpPr txBox="1">
            <a:spLocks noGrp="1"/>
          </p:cNvSpPr>
          <p:nvPr>
            <p:ph type="subTitle" idx="1"/>
          </p:nvPr>
        </p:nvSpPr>
        <p:spPr>
          <a:xfrm>
            <a:off x="761933" y="1084800"/>
            <a:ext cx="9908800" cy="432000"/>
          </a:xfrm>
          <a:prstGeom prst="rect">
            <a:avLst/>
          </a:prstGeom>
        </p:spPr>
        <p:txBody>
          <a:bodyPr spcFirstLastPara="1" vert="horz" wrap="square" lIns="0" tIns="0" rIns="121900" bIns="24000" rtlCol="0" anchor="t" anchorCtr="0">
            <a:noAutofit/>
          </a:bodyPr>
          <a:lstStyle/>
          <a:p>
            <a:pPr marL="0" indent="0"/>
            <a:endParaRPr/>
          </a:p>
        </p:txBody>
      </p:sp>
      <p:sp>
        <p:nvSpPr>
          <p:cNvPr id="251" name="Google Shape;251;p23"/>
          <p:cNvSpPr/>
          <p:nvPr/>
        </p:nvSpPr>
        <p:spPr>
          <a:xfrm>
            <a:off x="0" y="2916167"/>
            <a:ext cx="12192000" cy="2495600"/>
          </a:xfrm>
          <a:prstGeom prst="rect">
            <a:avLst/>
          </a:prstGeom>
          <a:solidFill>
            <a:srgbClr val="022366">
              <a:alpha val="84710"/>
            </a:srgbClr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/>
            <a:endParaRPr sz="1867">
              <a:solidFill>
                <a:srgbClr val="1482F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p23"/>
          <p:cNvSpPr txBox="1">
            <a:spLocks noGrp="1"/>
          </p:cNvSpPr>
          <p:nvPr>
            <p:ph type="body" idx="2"/>
          </p:nvPr>
        </p:nvSpPr>
        <p:spPr>
          <a:xfrm>
            <a:off x="761933" y="1923567"/>
            <a:ext cx="10972800" cy="4480800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/>
          <a:p>
            <a:pPr marL="0" indent="0" algn="ctr">
              <a:spcAft>
                <a:spcPts val="400"/>
              </a:spcAft>
              <a:buNone/>
            </a:pPr>
            <a:r>
              <a:rPr lang="en" sz="2667">
                <a:solidFill>
                  <a:srgbClr val="FFFFFF"/>
                </a:solidFill>
              </a:rPr>
              <a:t>Open-source software can be developed and maintained at a </a:t>
            </a:r>
            <a:r>
              <a:rPr lang="en" sz="2667" b="1">
                <a:solidFill>
                  <a:srgbClr val="FFFFFF"/>
                </a:solidFill>
                <a:latin typeface="Roche Sans"/>
                <a:ea typeface="Roche Sans"/>
                <a:cs typeface="Roche Sans"/>
                <a:sym typeface="Roche Sans"/>
              </a:rPr>
              <a:t>lower cost</a:t>
            </a:r>
            <a:r>
              <a:rPr lang="en" sz="2667">
                <a:solidFill>
                  <a:srgbClr val="FFFFFF"/>
                </a:solidFill>
              </a:rPr>
              <a:t> compared to proprietary software, as the development and maintenance </a:t>
            </a:r>
            <a:r>
              <a:rPr lang="en" sz="2667" b="1">
                <a:solidFill>
                  <a:srgbClr val="FFFFFF"/>
                </a:solidFill>
                <a:latin typeface="Roche Sans"/>
                <a:ea typeface="Roche Sans"/>
                <a:cs typeface="Roche Sans"/>
                <a:sym typeface="Roche Sans"/>
              </a:rPr>
              <a:t>costs are distributed</a:t>
            </a:r>
            <a:r>
              <a:rPr lang="en" sz="2667">
                <a:solidFill>
                  <a:srgbClr val="FFFFFF"/>
                </a:solidFill>
              </a:rPr>
              <a:t> across a larger user and developer base.</a:t>
            </a:r>
            <a:endParaRPr sz="2667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Google Shape;257;p24" descr="A picture containing electronics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t="13406" b="32624"/>
          <a:stretch/>
        </p:blipFill>
        <p:spPr>
          <a:xfrm>
            <a:off x="0" y="2916185"/>
            <a:ext cx="12192000" cy="2495551"/>
          </a:xfrm>
          <a:custGeom>
            <a:avLst/>
            <a:gdLst/>
            <a:ahLst/>
            <a:cxnLst/>
            <a:rect l="l" t="t" r="r" b="b"/>
            <a:pathLst>
              <a:path w="9144000" h="1871663" extrusionOk="0">
                <a:moveTo>
                  <a:pt x="0" y="0"/>
                </a:moveTo>
                <a:lnTo>
                  <a:pt x="9144000" y="0"/>
                </a:lnTo>
                <a:lnTo>
                  <a:pt x="9144000" y="1871663"/>
                </a:lnTo>
                <a:lnTo>
                  <a:pt x="0" y="1871663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258" name="Google Shape;258;p24"/>
          <p:cNvSpPr txBox="1">
            <a:spLocks noGrp="1"/>
          </p:cNvSpPr>
          <p:nvPr>
            <p:ph type="title"/>
          </p:nvPr>
        </p:nvSpPr>
        <p:spPr>
          <a:xfrm>
            <a:off x="761933" y="576900"/>
            <a:ext cx="9908800" cy="508800"/>
          </a:xfrm>
          <a:prstGeom prst="rect">
            <a:avLst/>
          </a:prstGeom>
        </p:spPr>
        <p:txBody>
          <a:bodyPr spcFirstLastPara="1" vert="horz" wrap="square" lIns="0" tIns="121900" rIns="121900" bIns="121900" rtlCol="0" anchor="t" anchorCtr="0">
            <a:noAutofit/>
          </a:bodyPr>
          <a:lstStyle/>
          <a:p>
            <a:r>
              <a:rPr lang="en"/>
              <a:t>IV. Transparency</a:t>
            </a:r>
            <a:endParaRPr/>
          </a:p>
        </p:txBody>
      </p:sp>
      <p:sp>
        <p:nvSpPr>
          <p:cNvPr id="259" name="Google Shape;259;p24"/>
          <p:cNvSpPr txBox="1">
            <a:spLocks noGrp="1"/>
          </p:cNvSpPr>
          <p:nvPr>
            <p:ph type="subTitle" idx="1"/>
          </p:nvPr>
        </p:nvSpPr>
        <p:spPr>
          <a:xfrm>
            <a:off x="761933" y="1084800"/>
            <a:ext cx="9908800" cy="432000"/>
          </a:xfrm>
          <a:prstGeom prst="rect">
            <a:avLst/>
          </a:prstGeom>
        </p:spPr>
        <p:txBody>
          <a:bodyPr spcFirstLastPara="1" vert="horz" wrap="square" lIns="0" tIns="0" rIns="121900" bIns="24000" rtlCol="0" anchor="t" anchorCtr="0">
            <a:noAutofit/>
          </a:bodyPr>
          <a:lstStyle/>
          <a:p>
            <a:pPr marL="0" indent="0"/>
            <a:endParaRPr dirty="0"/>
          </a:p>
        </p:txBody>
      </p:sp>
      <p:sp>
        <p:nvSpPr>
          <p:cNvPr id="260" name="Google Shape;260;p24"/>
          <p:cNvSpPr/>
          <p:nvPr/>
        </p:nvSpPr>
        <p:spPr>
          <a:xfrm>
            <a:off x="0" y="2916167"/>
            <a:ext cx="12192000" cy="2495600"/>
          </a:xfrm>
          <a:prstGeom prst="rect">
            <a:avLst/>
          </a:prstGeom>
          <a:solidFill>
            <a:srgbClr val="022366">
              <a:alpha val="84710"/>
            </a:srgbClr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/>
            <a:endParaRPr sz="1867">
              <a:solidFill>
                <a:srgbClr val="1482F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p24"/>
          <p:cNvSpPr txBox="1">
            <a:spLocks noGrp="1"/>
          </p:cNvSpPr>
          <p:nvPr>
            <p:ph type="body" idx="2"/>
          </p:nvPr>
        </p:nvSpPr>
        <p:spPr>
          <a:xfrm>
            <a:off x="761933" y="1923567"/>
            <a:ext cx="10972800" cy="4480800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/>
          <a:p>
            <a:pPr marL="0" indent="0" algn="ctr">
              <a:spcAft>
                <a:spcPts val="400"/>
              </a:spcAft>
              <a:buNone/>
            </a:pPr>
            <a:r>
              <a:rPr lang="en" sz="2667">
                <a:solidFill>
                  <a:srgbClr val="FFFFFF"/>
                </a:solidFill>
              </a:rPr>
              <a:t>Open-source software is </a:t>
            </a:r>
            <a:r>
              <a:rPr lang="en" sz="2667" b="1">
                <a:solidFill>
                  <a:srgbClr val="FFFFFF"/>
                </a:solidFill>
                <a:latin typeface="Roche Sans"/>
                <a:ea typeface="Roche Sans"/>
                <a:cs typeface="Roche Sans"/>
                <a:sym typeface="Roche Sans"/>
              </a:rPr>
              <a:t>transparent</a:t>
            </a:r>
            <a:r>
              <a:rPr lang="en" sz="2667">
                <a:solidFill>
                  <a:srgbClr val="FFFFFF"/>
                </a:solidFill>
              </a:rPr>
              <a:t>, meaning that all users have access to the source code and can review it, test it, and provide feedback. This can </a:t>
            </a:r>
            <a:r>
              <a:rPr lang="en" sz="2667" b="1">
                <a:solidFill>
                  <a:srgbClr val="FFFFFF"/>
                </a:solidFill>
                <a:latin typeface="Roche Sans"/>
                <a:ea typeface="Roche Sans"/>
                <a:cs typeface="Roche Sans"/>
                <a:sym typeface="Roche Sans"/>
              </a:rPr>
              <a:t>increase confidence</a:t>
            </a:r>
            <a:r>
              <a:rPr lang="en" sz="2667">
                <a:solidFill>
                  <a:srgbClr val="FFFFFF"/>
                </a:solidFill>
              </a:rPr>
              <a:t> in the software and make it easier to identify and address issues.</a:t>
            </a:r>
            <a:endParaRPr sz="2667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25"/>
          <p:cNvSpPr txBox="1">
            <a:spLocks noGrp="1"/>
          </p:cNvSpPr>
          <p:nvPr>
            <p:ph type="title"/>
          </p:nvPr>
        </p:nvSpPr>
        <p:spPr>
          <a:xfrm>
            <a:off x="761933" y="576900"/>
            <a:ext cx="9908800" cy="508800"/>
          </a:xfrm>
          <a:prstGeom prst="rect">
            <a:avLst/>
          </a:prstGeom>
        </p:spPr>
        <p:txBody>
          <a:bodyPr spcFirstLastPara="1" vert="horz" wrap="square" lIns="0" tIns="121900" rIns="121900" bIns="121900" rtlCol="0" anchor="t" anchorCtr="0">
            <a:noAutofit/>
          </a:bodyPr>
          <a:lstStyle/>
          <a:p>
            <a:r>
              <a:rPr lang="en"/>
              <a:t>V. Reproducibility</a:t>
            </a:r>
            <a:endParaRPr/>
          </a:p>
        </p:txBody>
      </p:sp>
      <p:sp>
        <p:nvSpPr>
          <p:cNvPr id="267" name="Google Shape;267;p25"/>
          <p:cNvSpPr txBox="1">
            <a:spLocks noGrp="1"/>
          </p:cNvSpPr>
          <p:nvPr>
            <p:ph type="subTitle" idx="1"/>
          </p:nvPr>
        </p:nvSpPr>
        <p:spPr>
          <a:xfrm>
            <a:off x="761933" y="1084800"/>
            <a:ext cx="9908800" cy="432000"/>
          </a:xfrm>
          <a:prstGeom prst="rect">
            <a:avLst/>
          </a:prstGeom>
        </p:spPr>
        <p:txBody>
          <a:bodyPr spcFirstLastPara="1" vert="horz" wrap="square" lIns="0" tIns="0" rIns="121900" bIns="24000" rtlCol="0" anchor="t" anchorCtr="0">
            <a:noAutofit/>
          </a:bodyPr>
          <a:lstStyle/>
          <a:p>
            <a:pPr marL="0" indent="0"/>
            <a:endParaRPr/>
          </a:p>
        </p:txBody>
      </p:sp>
      <p:pic>
        <p:nvPicPr>
          <p:cNvPr id="268" name="Google Shape;268;p25" descr="A picture containing electronics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t="13406" b="32624"/>
          <a:stretch/>
        </p:blipFill>
        <p:spPr>
          <a:xfrm>
            <a:off x="0" y="2916185"/>
            <a:ext cx="12192000" cy="2495551"/>
          </a:xfrm>
          <a:custGeom>
            <a:avLst/>
            <a:gdLst/>
            <a:ahLst/>
            <a:cxnLst/>
            <a:rect l="l" t="t" r="r" b="b"/>
            <a:pathLst>
              <a:path w="9144000" h="1871663" extrusionOk="0">
                <a:moveTo>
                  <a:pt x="0" y="0"/>
                </a:moveTo>
                <a:lnTo>
                  <a:pt x="9144000" y="0"/>
                </a:lnTo>
                <a:lnTo>
                  <a:pt x="9144000" y="1871663"/>
                </a:lnTo>
                <a:lnTo>
                  <a:pt x="0" y="1871663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269" name="Google Shape;269;p25"/>
          <p:cNvSpPr/>
          <p:nvPr/>
        </p:nvSpPr>
        <p:spPr>
          <a:xfrm>
            <a:off x="0" y="2916167"/>
            <a:ext cx="12192000" cy="2495600"/>
          </a:xfrm>
          <a:prstGeom prst="rect">
            <a:avLst/>
          </a:prstGeom>
          <a:solidFill>
            <a:srgbClr val="022366">
              <a:alpha val="84710"/>
            </a:srgbClr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/>
            <a:endParaRPr sz="1867">
              <a:solidFill>
                <a:srgbClr val="1482F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Google Shape;270;p25"/>
          <p:cNvSpPr txBox="1">
            <a:spLocks noGrp="1"/>
          </p:cNvSpPr>
          <p:nvPr>
            <p:ph type="body" idx="2"/>
          </p:nvPr>
        </p:nvSpPr>
        <p:spPr>
          <a:xfrm>
            <a:off x="761933" y="1923567"/>
            <a:ext cx="10972800" cy="4480800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/>
          <a:p>
            <a:pPr marL="0" indent="0" algn="ctr">
              <a:spcAft>
                <a:spcPts val="400"/>
              </a:spcAft>
              <a:buNone/>
            </a:pPr>
            <a:r>
              <a:rPr lang="en" sz="2667">
                <a:solidFill>
                  <a:srgbClr val="FFFFFF"/>
                </a:solidFill>
              </a:rPr>
              <a:t>Open-source is hard requirement for </a:t>
            </a:r>
            <a:r>
              <a:rPr lang="en" sz="2667" b="1">
                <a:solidFill>
                  <a:srgbClr val="FFFFFF"/>
                </a:solidFill>
                <a:latin typeface="Roche Sans"/>
                <a:ea typeface="Roche Sans"/>
                <a:cs typeface="Roche Sans"/>
                <a:sym typeface="Roche Sans"/>
              </a:rPr>
              <a:t>reproducibility</a:t>
            </a:r>
            <a:r>
              <a:rPr lang="en" sz="2667">
                <a:solidFill>
                  <a:srgbClr val="FFFFFF"/>
                </a:solidFill>
              </a:rPr>
              <a:t>. Only open-source code can guarantee that someone other than the original author can reproduce a particular analysis. </a:t>
            </a:r>
            <a:endParaRPr sz="2667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p26" descr="A picture containing electronics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t="13406" b="32624"/>
          <a:stretch/>
        </p:blipFill>
        <p:spPr>
          <a:xfrm>
            <a:off x="0" y="2916185"/>
            <a:ext cx="12192000" cy="2495551"/>
          </a:xfrm>
          <a:custGeom>
            <a:avLst/>
            <a:gdLst/>
            <a:ahLst/>
            <a:cxnLst/>
            <a:rect l="l" t="t" r="r" b="b"/>
            <a:pathLst>
              <a:path w="9144000" h="1871663" extrusionOk="0">
                <a:moveTo>
                  <a:pt x="0" y="0"/>
                </a:moveTo>
                <a:lnTo>
                  <a:pt x="9144000" y="0"/>
                </a:lnTo>
                <a:lnTo>
                  <a:pt x="9144000" y="1871663"/>
                </a:lnTo>
                <a:lnTo>
                  <a:pt x="0" y="1871663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276" name="Google Shape;276;p26"/>
          <p:cNvSpPr txBox="1">
            <a:spLocks noGrp="1"/>
          </p:cNvSpPr>
          <p:nvPr>
            <p:ph type="title"/>
          </p:nvPr>
        </p:nvSpPr>
        <p:spPr>
          <a:xfrm>
            <a:off x="761933" y="576900"/>
            <a:ext cx="9908800" cy="508800"/>
          </a:xfrm>
          <a:prstGeom prst="rect">
            <a:avLst/>
          </a:prstGeom>
        </p:spPr>
        <p:txBody>
          <a:bodyPr spcFirstLastPara="1" vert="horz" wrap="square" lIns="0" tIns="121900" rIns="121900" bIns="121900" rtlCol="0" anchor="t" anchorCtr="0">
            <a:noAutofit/>
          </a:bodyPr>
          <a:lstStyle/>
          <a:p>
            <a:r>
              <a:rPr lang="en"/>
              <a:t>VI. Access to Talent </a:t>
            </a:r>
            <a:endParaRPr/>
          </a:p>
        </p:txBody>
      </p:sp>
      <p:sp>
        <p:nvSpPr>
          <p:cNvPr id="277" name="Google Shape;277;p26"/>
          <p:cNvSpPr txBox="1">
            <a:spLocks noGrp="1"/>
          </p:cNvSpPr>
          <p:nvPr>
            <p:ph type="subTitle" idx="1"/>
          </p:nvPr>
        </p:nvSpPr>
        <p:spPr>
          <a:xfrm>
            <a:off x="761933" y="1084800"/>
            <a:ext cx="9908800" cy="432000"/>
          </a:xfrm>
          <a:prstGeom prst="rect">
            <a:avLst/>
          </a:prstGeom>
        </p:spPr>
        <p:txBody>
          <a:bodyPr spcFirstLastPara="1" vert="horz" wrap="square" lIns="0" tIns="0" rIns="121900" bIns="24000" rtlCol="0" anchor="t" anchorCtr="0">
            <a:noAutofit/>
          </a:bodyPr>
          <a:lstStyle/>
          <a:p>
            <a:pPr marL="0" indent="0"/>
            <a:endParaRPr/>
          </a:p>
        </p:txBody>
      </p:sp>
      <p:sp>
        <p:nvSpPr>
          <p:cNvPr id="278" name="Google Shape;278;p26"/>
          <p:cNvSpPr/>
          <p:nvPr/>
        </p:nvSpPr>
        <p:spPr>
          <a:xfrm>
            <a:off x="0" y="2916167"/>
            <a:ext cx="12192000" cy="2495600"/>
          </a:xfrm>
          <a:prstGeom prst="rect">
            <a:avLst/>
          </a:prstGeom>
          <a:solidFill>
            <a:srgbClr val="022366">
              <a:alpha val="84710"/>
            </a:srgbClr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/>
            <a:endParaRPr sz="1867">
              <a:solidFill>
                <a:srgbClr val="1482F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26"/>
          <p:cNvSpPr txBox="1">
            <a:spLocks noGrp="1"/>
          </p:cNvSpPr>
          <p:nvPr>
            <p:ph type="body" idx="2"/>
          </p:nvPr>
        </p:nvSpPr>
        <p:spPr>
          <a:xfrm>
            <a:off x="761933" y="1923567"/>
            <a:ext cx="10972800" cy="4480800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/>
          <a:p>
            <a:pPr marL="0" indent="0" algn="ctr">
              <a:spcAft>
                <a:spcPts val="400"/>
              </a:spcAft>
              <a:buNone/>
            </a:pPr>
            <a:r>
              <a:rPr lang="en" sz="2667">
                <a:solidFill>
                  <a:srgbClr val="FFFFFF"/>
                </a:solidFill>
              </a:rPr>
              <a:t>Open-source software development can </a:t>
            </a:r>
            <a:r>
              <a:rPr lang="en" sz="2667" b="1">
                <a:solidFill>
                  <a:srgbClr val="FFFFFF"/>
                </a:solidFill>
                <a:latin typeface="Roche Sans"/>
                <a:ea typeface="Roche Sans"/>
                <a:cs typeface="Roche Sans"/>
                <a:sym typeface="Roche Sans"/>
              </a:rPr>
              <a:t>attract a wider pool of talent</a:t>
            </a:r>
            <a:r>
              <a:rPr lang="en" sz="2667">
                <a:solidFill>
                  <a:srgbClr val="FFFFFF"/>
                </a:solidFill>
              </a:rPr>
              <a:t>, including volunteers and independent developers who are passionate about the project. This can bring </a:t>
            </a:r>
            <a:r>
              <a:rPr lang="en" sz="2667" b="1">
                <a:solidFill>
                  <a:srgbClr val="FFFFFF"/>
                </a:solidFill>
                <a:latin typeface="Roche Sans"/>
                <a:ea typeface="Roche Sans"/>
                <a:cs typeface="Roche Sans"/>
                <a:sym typeface="Roche Sans"/>
              </a:rPr>
              <a:t>new perspectives and ideas</a:t>
            </a:r>
            <a:r>
              <a:rPr lang="en" sz="2667">
                <a:solidFill>
                  <a:srgbClr val="FFFFFF"/>
                </a:solidFill>
              </a:rPr>
              <a:t>, and can help the project to grow and evolve over time.</a:t>
            </a:r>
            <a:endParaRPr sz="2667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A9DEED6-F0A8-3298-B209-98FF42171A2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132241-3147-5424-79A6-25CEA54E8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BE942-4744-4F63-8605-0679E048D036}" type="slidenum">
              <a:rPr lang="en-US" smtClean="0"/>
              <a:t>2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0CAE65B-8409-3C9C-686F-48406017BB1B}"/>
              </a:ext>
            </a:extLst>
          </p:cNvPr>
          <p:cNvCxnSpPr>
            <a:cxnSpLocks/>
          </p:cNvCxnSpPr>
          <p:nvPr/>
        </p:nvCxnSpPr>
        <p:spPr>
          <a:xfrm flipV="1">
            <a:off x="1004997" y="3180004"/>
            <a:ext cx="9248051" cy="41419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5FA9941-B1E3-A9EC-467F-60632FC16498}"/>
              </a:ext>
            </a:extLst>
          </p:cNvPr>
          <p:cNvSpPr txBox="1"/>
          <p:nvPr/>
        </p:nvSpPr>
        <p:spPr>
          <a:xfrm>
            <a:off x="7421623" y="2536112"/>
            <a:ext cx="914400" cy="914400"/>
          </a:xfrm>
          <a:prstGeom prst="rect">
            <a:avLst/>
          </a:prstGeom>
          <a:noFill/>
        </p:spPr>
        <p:txBody>
          <a:bodyPr wrap="none" lIns="180000" tIns="180000" rIns="180000" bIns="180000" rtlCol="0">
            <a:normAutofit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3200" dirty="0"/>
              <a:t>Outputs</a:t>
            </a:r>
          </a:p>
        </p:txBody>
      </p:sp>
      <p:pic>
        <p:nvPicPr>
          <p:cNvPr id="8" name="Graphic 7" descr="Hike outline">
            <a:extLst>
              <a:ext uri="{FF2B5EF4-FFF2-40B4-BE49-F238E27FC236}">
                <a16:creationId xmlns:a16="http://schemas.microsoft.com/office/drawing/2014/main" id="{506D1756-92F6-D5E5-BCB2-3C3638AC3A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6709" y="2224309"/>
            <a:ext cx="914400" cy="914400"/>
          </a:xfrm>
          <a:prstGeom prst="rect">
            <a:avLst/>
          </a:prstGeom>
        </p:spPr>
      </p:pic>
      <p:pic>
        <p:nvPicPr>
          <p:cNvPr id="10" name="Graphic 9" descr="Castle scene with solid fill">
            <a:extLst>
              <a:ext uri="{FF2B5EF4-FFF2-40B4-BE49-F238E27FC236}">
                <a16:creationId xmlns:a16="http://schemas.microsoft.com/office/drawing/2014/main" id="{104FF219-5892-559D-FDC2-6FE11D6514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53048" y="2448947"/>
            <a:ext cx="914400" cy="91440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F30A49DF-0573-2EC7-0C84-94B4436D45F5}"/>
              </a:ext>
            </a:extLst>
          </p:cNvPr>
          <p:cNvGrpSpPr/>
          <p:nvPr/>
        </p:nvGrpSpPr>
        <p:grpSpPr>
          <a:xfrm>
            <a:off x="2324263" y="2576320"/>
            <a:ext cx="801106" cy="785940"/>
            <a:chOff x="7313489" y="4059253"/>
            <a:chExt cx="914400" cy="930324"/>
          </a:xfrm>
        </p:grpSpPr>
        <p:pic>
          <p:nvPicPr>
            <p:cNvPr id="15" name="Graphic 14" descr="Tent with solid fill">
              <a:extLst>
                <a:ext uri="{FF2B5EF4-FFF2-40B4-BE49-F238E27FC236}">
                  <a16:creationId xmlns:a16="http://schemas.microsoft.com/office/drawing/2014/main" id="{DEAB565B-C1C3-6764-E0FE-96E6C0F8343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313489" y="4075177"/>
              <a:ext cx="914400" cy="914400"/>
            </a:xfrm>
            <a:prstGeom prst="rect">
              <a:avLst/>
            </a:prstGeom>
          </p:spPr>
        </p:pic>
        <p:pic>
          <p:nvPicPr>
            <p:cNvPr id="16" name="Graphic 15" descr="Tent outline">
              <a:extLst>
                <a:ext uri="{FF2B5EF4-FFF2-40B4-BE49-F238E27FC236}">
                  <a16:creationId xmlns:a16="http://schemas.microsoft.com/office/drawing/2014/main" id="{995A047B-3379-0850-D695-2EF559A0E80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313489" y="4059253"/>
              <a:ext cx="914400" cy="914400"/>
            </a:xfrm>
            <a:prstGeom prst="rect">
              <a:avLst/>
            </a:prstGeom>
          </p:spPr>
        </p:pic>
      </p:grpSp>
      <p:pic>
        <p:nvPicPr>
          <p:cNvPr id="20" name="Picture 2">
            <a:extLst>
              <a:ext uri="{FF2B5EF4-FFF2-40B4-BE49-F238E27FC236}">
                <a16:creationId xmlns:a16="http://schemas.microsoft.com/office/drawing/2014/main" id="{0556C626-86CA-733D-19B6-6753A7895E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1024" y="3709992"/>
            <a:ext cx="1329244" cy="1543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6">
            <a:extLst>
              <a:ext uri="{FF2B5EF4-FFF2-40B4-BE49-F238E27FC236}">
                <a16:creationId xmlns:a16="http://schemas.microsoft.com/office/drawing/2014/main" id="{0E8143CD-7697-61BF-B75F-EA67FFA00A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7359" y="3709992"/>
            <a:ext cx="1328400" cy="1537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8">
            <a:extLst>
              <a:ext uri="{FF2B5EF4-FFF2-40B4-BE49-F238E27FC236}">
                <a16:creationId xmlns:a16="http://schemas.microsoft.com/office/drawing/2014/main" id="{08550B58-0EED-5D41-E94A-F60A4482B0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9928" y="4900090"/>
            <a:ext cx="1397679" cy="1617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 descr="tfrmt hex, which looks a bit like a blueprint with tfrmt written over it">
            <a:extLst>
              <a:ext uri="{FF2B5EF4-FFF2-40B4-BE49-F238E27FC236}">
                <a16:creationId xmlns:a16="http://schemas.microsoft.com/office/drawing/2014/main" id="{7F36D174-C0CA-5ED4-1A28-4772E93E7498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8169" y="4625581"/>
            <a:ext cx="1891968" cy="1891968"/>
          </a:xfrm>
          <a:prstGeom prst="rect">
            <a:avLst/>
          </a:prstGeom>
        </p:spPr>
      </p:pic>
      <p:pic>
        <p:nvPicPr>
          <p:cNvPr id="28" name="Picture 4">
            <a:extLst>
              <a:ext uri="{FF2B5EF4-FFF2-40B4-BE49-F238E27FC236}">
                <a16:creationId xmlns:a16="http://schemas.microsoft.com/office/drawing/2014/main" id="{250DF687-1143-CE6D-01FB-94ADE269B8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263" y="961135"/>
            <a:ext cx="1362945" cy="1573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590D599C-A923-5D76-8473-F13DE0CD419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561303" y="4797292"/>
            <a:ext cx="1646223" cy="1646223"/>
          </a:xfrm>
          <a:prstGeom prst="rect">
            <a:avLst/>
          </a:prstGeom>
        </p:spPr>
      </p:pic>
      <p:pic>
        <p:nvPicPr>
          <p:cNvPr id="30" name="Picture 4">
            <a:extLst>
              <a:ext uri="{FF2B5EF4-FFF2-40B4-BE49-F238E27FC236}">
                <a16:creationId xmlns:a16="http://schemas.microsoft.com/office/drawing/2014/main" id="{B97EF664-FF40-5241-7A53-94F1DA0F39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3233" y="3554112"/>
            <a:ext cx="1641124" cy="1641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>
            <a:extLst>
              <a:ext uri="{FF2B5EF4-FFF2-40B4-BE49-F238E27FC236}">
                <a16:creationId xmlns:a16="http://schemas.microsoft.com/office/drawing/2014/main" id="{77EBC324-F007-87C2-E3F0-23AC534948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3783" y="3557084"/>
            <a:ext cx="1649259" cy="1649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468D0D54-6936-0EED-5202-EFDE5DD0B25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492278" y="667444"/>
            <a:ext cx="1541071" cy="154107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36BDBAC-2D25-4A55-EFA8-81C379154E75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612675" y="4893915"/>
            <a:ext cx="1397679" cy="1617372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9BCDFDB1-E74E-500E-5458-2D27FD8E914C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191775" y="726943"/>
            <a:ext cx="1482162" cy="1482162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EC027FC5-D6CC-D304-B0A4-2F337767E6C8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831778" y="696097"/>
            <a:ext cx="1421270" cy="1423639"/>
          </a:xfrm>
          <a:prstGeom prst="rect">
            <a:avLst/>
          </a:prstGeom>
        </p:spPr>
      </p:pic>
      <p:grpSp>
        <p:nvGrpSpPr>
          <p:cNvPr id="54" name="Group 53">
            <a:extLst>
              <a:ext uri="{FF2B5EF4-FFF2-40B4-BE49-F238E27FC236}">
                <a16:creationId xmlns:a16="http://schemas.microsoft.com/office/drawing/2014/main" id="{DD2407FC-C0B3-DFB4-4A9D-27A9D43B4EEA}"/>
              </a:ext>
            </a:extLst>
          </p:cNvPr>
          <p:cNvGrpSpPr/>
          <p:nvPr/>
        </p:nvGrpSpPr>
        <p:grpSpPr>
          <a:xfrm>
            <a:off x="6786618" y="2554170"/>
            <a:ext cx="801106" cy="785940"/>
            <a:chOff x="7313489" y="4059253"/>
            <a:chExt cx="914400" cy="930324"/>
          </a:xfrm>
        </p:grpSpPr>
        <p:pic>
          <p:nvPicPr>
            <p:cNvPr id="55" name="Graphic 54" descr="Tent with solid fill">
              <a:extLst>
                <a:ext uri="{FF2B5EF4-FFF2-40B4-BE49-F238E27FC236}">
                  <a16:creationId xmlns:a16="http://schemas.microsoft.com/office/drawing/2014/main" id="{1FE4BB8C-5C41-130D-7C07-70C62EEC691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313489" y="4075177"/>
              <a:ext cx="914400" cy="914400"/>
            </a:xfrm>
            <a:prstGeom prst="rect">
              <a:avLst/>
            </a:prstGeom>
          </p:spPr>
        </p:pic>
        <p:pic>
          <p:nvPicPr>
            <p:cNvPr id="56" name="Graphic 55" descr="Tent outline">
              <a:extLst>
                <a:ext uri="{FF2B5EF4-FFF2-40B4-BE49-F238E27FC236}">
                  <a16:creationId xmlns:a16="http://schemas.microsoft.com/office/drawing/2014/main" id="{9F701B7D-CC47-27F3-5EE2-DAE66B60B7E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313489" y="4059253"/>
              <a:ext cx="914400" cy="914400"/>
            </a:xfrm>
            <a:prstGeom prst="rect">
              <a:avLst/>
            </a:prstGeom>
          </p:spPr>
        </p:pic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1C4396B0-B1F6-D3A0-9A24-DB63C86735FB}"/>
              </a:ext>
            </a:extLst>
          </p:cNvPr>
          <p:cNvSpPr txBox="1"/>
          <p:nvPr/>
        </p:nvSpPr>
        <p:spPr>
          <a:xfrm>
            <a:off x="3042319" y="2567481"/>
            <a:ext cx="914400" cy="914400"/>
          </a:xfrm>
          <a:prstGeom prst="rect">
            <a:avLst/>
          </a:prstGeom>
          <a:noFill/>
        </p:spPr>
        <p:txBody>
          <a:bodyPr wrap="none" lIns="180000" tIns="180000" rIns="180000" bIns="180000" rtlCol="0">
            <a:normAutofit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3200" dirty="0" err="1"/>
              <a:t>ADaMs</a:t>
            </a:r>
            <a:endParaRPr lang="en-GB" sz="28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1207915-3DCE-FF75-60A7-16C61EEAAA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1486" y="713616"/>
            <a:ext cx="1212314" cy="1399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57074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Google Shape;284;p27" descr="A picture containing electronics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t="13406" b="32624"/>
          <a:stretch/>
        </p:blipFill>
        <p:spPr>
          <a:xfrm>
            <a:off x="0" y="2916185"/>
            <a:ext cx="12192000" cy="2495551"/>
          </a:xfrm>
          <a:custGeom>
            <a:avLst/>
            <a:gdLst/>
            <a:ahLst/>
            <a:cxnLst/>
            <a:rect l="l" t="t" r="r" b="b"/>
            <a:pathLst>
              <a:path w="9144000" h="1871663" extrusionOk="0">
                <a:moveTo>
                  <a:pt x="0" y="0"/>
                </a:moveTo>
                <a:lnTo>
                  <a:pt x="9144000" y="0"/>
                </a:lnTo>
                <a:lnTo>
                  <a:pt x="9144000" y="1871663"/>
                </a:lnTo>
                <a:lnTo>
                  <a:pt x="0" y="1871663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285" name="Google Shape;285;p27"/>
          <p:cNvSpPr txBox="1">
            <a:spLocks noGrp="1"/>
          </p:cNvSpPr>
          <p:nvPr>
            <p:ph type="title"/>
          </p:nvPr>
        </p:nvSpPr>
        <p:spPr>
          <a:xfrm>
            <a:off x="761933" y="576900"/>
            <a:ext cx="9908800" cy="508800"/>
          </a:xfrm>
          <a:prstGeom prst="rect">
            <a:avLst/>
          </a:prstGeom>
        </p:spPr>
        <p:txBody>
          <a:bodyPr spcFirstLastPara="1" vert="horz" wrap="square" lIns="0" tIns="121900" rIns="121900" bIns="121900" rtlCol="0" anchor="t" anchorCtr="0">
            <a:noAutofit/>
          </a:bodyPr>
          <a:lstStyle/>
          <a:p>
            <a:r>
              <a:rPr lang="en"/>
              <a:t>VII. Standardization</a:t>
            </a:r>
            <a:endParaRPr/>
          </a:p>
        </p:txBody>
      </p:sp>
      <p:sp>
        <p:nvSpPr>
          <p:cNvPr id="286" name="Google Shape;286;p27"/>
          <p:cNvSpPr txBox="1">
            <a:spLocks noGrp="1"/>
          </p:cNvSpPr>
          <p:nvPr>
            <p:ph type="subTitle" idx="1"/>
          </p:nvPr>
        </p:nvSpPr>
        <p:spPr>
          <a:xfrm>
            <a:off x="761933" y="1084800"/>
            <a:ext cx="9908800" cy="432000"/>
          </a:xfrm>
          <a:prstGeom prst="rect">
            <a:avLst/>
          </a:prstGeom>
        </p:spPr>
        <p:txBody>
          <a:bodyPr spcFirstLastPara="1" vert="horz" wrap="square" lIns="0" tIns="0" rIns="121900" bIns="24000" rtlCol="0" anchor="t" anchorCtr="0">
            <a:noAutofit/>
          </a:bodyPr>
          <a:lstStyle/>
          <a:p>
            <a:pPr marL="0" indent="0"/>
            <a:endParaRPr/>
          </a:p>
        </p:txBody>
      </p:sp>
      <p:sp>
        <p:nvSpPr>
          <p:cNvPr id="287" name="Google Shape;287;p27"/>
          <p:cNvSpPr/>
          <p:nvPr/>
        </p:nvSpPr>
        <p:spPr>
          <a:xfrm>
            <a:off x="0" y="2916167"/>
            <a:ext cx="12192000" cy="2495600"/>
          </a:xfrm>
          <a:prstGeom prst="rect">
            <a:avLst/>
          </a:prstGeom>
          <a:solidFill>
            <a:srgbClr val="022366">
              <a:alpha val="84710"/>
            </a:srgbClr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/>
            <a:endParaRPr sz="1867">
              <a:solidFill>
                <a:srgbClr val="1482F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" name="Google Shape;288;p27"/>
          <p:cNvSpPr txBox="1">
            <a:spLocks noGrp="1"/>
          </p:cNvSpPr>
          <p:nvPr>
            <p:ph type="body" idx="2"/>
          </p:nvPr>
        </p:nvSpPr>
        <p:spPr>
          <a:xfrm>
            <a:off x="761933" y="1923567"/>
            <a:ext cx="10972800" cy="4480800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/>
          <a:p>
            <a:pPr marL="0" indent="0" algn="ctr">
              <a:spcAft>
                <a:spcPts val="400"/>
              </a:spcAft>
              <a:buNone/>
            </a:pPr>
            <a:r>
              <a:rPr lang="en" sz="2667">
                <a:solidFill>
                  <a:srgbClr val="FFFFFF"/>
                </a:solidFill>
              </a:rPr>
              <a:t>Open-source software can help to </a:t>
            </a:r>
            <a:r>
              <a:rPr lang="en" sz="2667" b="1">
                <a:solidFill>
                  <a:srgbClr val="FFFFFF"/>
                </a:solidFill>
                <a:latin typeface="Roche Sans"/>
                <a:ea typeface="Roche Sans"/>
                <a:cs typeface="Roche Sans"/>
                <a:sym typeface="Roche Sans"/>
              </a:rPr>
              <a:t>standardize the submission and review of regulatory data</a:t>
            </a:r>
            <a:r>
              <a:rPr lang="en" sz="2667">
                <a:solidFill>
                  <a:srgbClr val="FFFFFF"/>
                </a:solidFill>
              </a:rPr>
              <a:t>, which can </a:t>
            </a:r>
            <a:r>
              <a:rPr lang="en" sz="2667" b="1">
                <a:solidFill>
                  <a:srgbClr val="FFFFFF"/>
                </a:solidFill>
                <a:latin typeface="Roche Sans"/>
                <a:ea typeface="Roche Sans"/>
                <a:cs typeface="Roche Sans"/>
                <a:sym typeface="Roche Sans"/>
              </a:rPr>
              <a:t>improve consistency and accuracy</a:t>
            </a:r>
            <a:r>
              <a:rPr lang="en" sz="2667">
                <a:solidFill>
                  <a:srgbClr val="FFFFFF"/>
                </a:solidFill>
              </a:rPr>
              <a:t> across different submissions.</a:t>
            </a:r>
            <a:endParaRPr sz="2667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486CFA-7D61-139F-D867-E6F4DAECF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Why contribute</a:t>
            </a:r>
            <a:r>
              <a:rPr lang="en-US" dirty="0"/>
              <a:t> to the </a:t>
            </a:r>
            <a:r>
              <a:rPr lang="en-US" dirty="0" err="1"/>
              <a:t>pharmaverse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BF499B-E905-8927-ACC6-A4DAB2D58F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 many reasons… (Pick your favorite!)</a:t>
            </a:r>
          </a:p>
          <a:p>
            <a:pPr lvl="1"/>
            <a:r>
              <a:rPr lang="en-US" dirty="0"/>
              <a:t>Collaboration</a:t>
            </a:r>
          </a:p>
          <a:p>
            <a:pPr lvl="1"/>
            <a:r>
              <a:rPr lang="en-US" dirty="0"/>
              <a:t>Rapid Innovation</a:t>
            </a:r>
          </a:p>
          <a:p>
            <a:pPr lvl="1"/>
            <a:r>
              <a:rPr lang="en-US" dirty="0"/>
              <a:t>Cost Savings</a:t>
            </a:r>
          </a:p>
          <a:p>
            <a:pPr lvl="1"/>
            <a:r>
              <a:rPr lang="en-US" dirty="0"/>
              <a:t>Transparency</a:t>
            </a:r>
          </a:p>
          <a:p>
            <a:pPr lvl="1"/>
            <a:r>
              <a:rPr lang="en-US" dirty="0"/>
              <a:t>Reproducibility</a:t>
            </a:r>
          </a:p>
          <a:p>
            <a:pPr lvl="1"/>
            <a:r>
              <a:rPr lang="en-US" dirty="0"/>
              <a:t>Access to Talent</a:t>
            </a:r>
          </a:p>
          <a:p>
            <a:pPr lvl="1"/>
            <a:r>
              <a:rPr lang="en-US" dirty="0"/>
              <a:t>Standardization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27D2DE0-5A5B-5A51-9851-9536B6995530}"/>
              </a:ext>
            </a:extLst>
          </p:cNvPr>
          <p:cNvSpPr txBox="1">
            <a:spLocks/>
          </p:cNvSpPr>
          <p:nvPr/>
        </p:nvSpPr>
        <p:spPr>
          <a:xfrm>
            <a:off x="838200" y="81200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/>
              <a:t>…or open-source in general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2290218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F4081-31BC-774C-C1EB-75A050907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</a:t>
            </a:r>
            <a:r>
              <a:rPr lang="en-CH" dirty="0"/>
              <a:t>ontributi</a:t>
            </a:r>
            <a:r>
              <a:rPr lang="en-US" dirty="0"/>
              <a:t>ng to the Ecosystem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B5BC8D-FD02-5098-F6E0-E650FCC6A7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Use the packages </a:t>
            </a:r>
          </a:p>
          <a:p>
            <a:r>
              <a:rPr lang="en-US" dirty="0"/>
              <a:t>W</a:t>
            </a:r>
            <a:r>
              <a:rPr lang="en-CH" dirty="0"/>
              <a:t>rit</a:t>
            </a:r>
            <a:r>
              <a:rPr lang="en-US" dirty="0"/>
              <a:t>e</a:t>
            </a:r>
            <a:r>
              <a:rPr lang="en-CH" dirty="0"/>
              <a:t> blogs, </a:t>
            </a:r>
            <a:r>
              <a:rPr lang="en-US" dirty="0"/>
              <a:t>create t</a:t>
            </a:r>
            <a:r>
              <a:rPr lang="en-CH" dirty="0"/>
              <a:t>emplates</a:t>
            </a:r>
            <a:endParaRPr lang="en-US" dirty="0"/>
          </a:p>
          <a:p>
            <a:r>
              <a:rPr lang="en-CH" dirty="0"/>
              <a:t>Submit </a:t>
            </a:r>
            <a:r>
              <a:rPr lang="en-US" dirty="0"/>
              <a:t>I</a:t>
            </a:r>
            <a:r>
              <a:rPr lang="en-CH" dirty="0"/>
              <a:t>ssue</a:t>
            </a:r>
            <a:r>
              <a:rPr lang="en-US" dirty="0"/>
              <a:t>s</a:t>
            </a:r>
            <a:r>
              <a:rPr lang="en-CH" dirty="0"/>
              <a:t> </a:t>
            </a:r>
            <a:r>
              <a:rPr lang="en-US" dirty="0"/>
              <a:t>and/or Code</a:t>
            </a:r>
          </a:p>
          <a:p>
            <a:pPr lvl="1"/>
            <a:r>
              <a:rPr lang="en-CH" dirty="0"/>
              <a:t>doc</a:t>
            </a:r>
            <a:r>
              <a:rPr lang="en-US" dirty="0" err="1"/>
              <a:t>umentation</a:t>
            </a:r>
            <a:r>
              <a:rPr lang="en-CH" dirty="0"/>
              <a:t> </a:t>
            </a:r>
            <a:endParaRPr lang="en-US" dirty="0"/>
          </a:p>
          <a:p>
            <a:pPr lvl="1"/>
            <a:r>
              <a:rPr lang="en-CH" dirty="0"/>
              <a:t>feature request</a:t>
            </a:r>
            <a:r>
              <a:rPr lang="en-US" dirty="0"/>
              <a:t>s</a:t>
            </a:r>
          </a:p>
          <a:p>
            <a:pPr lvl="1"/>
            <a:r>
              <a:rPr lang="en-CH" dirty="0"/>
              <a:t>Bug</a:t>
            </a:r>
            <a:endParaRPr lang="en-US" dirty="0"/>
          </a:p>
          <a:p>
            <a:r>
              <a:rPr lang="en-US" dirty="0"/>
              <a:t>J</a:t>
            </a:r>
            <a:r>
              <a:rPr lang="en-CH" dirty="0"/>
              <a:t>oin as a contributor – get in touch with the maintainer</a:t>
            </a:r>
          </a:p>
          <a:p>
            <a:pPr marL="0" indent="0">
              <a:buNone/>
            </a:pPr>
            <a:endParaRPr lang="en-CH" dirty="0"/>
          </a:p>
          <a:p>
            <a:pPr marL="0" indent="0">
              <a:buNone/>
            </a:pPr>
            <a:r>
              <a:rPr lang="en-CH" dirty="0"/>
              <a:t>All types of contributions are welcome!</a:t>
            </a:r>
          </a:p>
          <a:p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564788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55D188-EA3A-79E8-B586-17841B935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Success of Pharmaverse/OS relies on the Community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52D0D3-7228-A627-22EB-6D9DC3E961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466806" cy="4351338"/>
          </a:xfrm>
        </p:spPr>
        <p:txBody>
          <a:bodyPr/>
          <a:lstStyle/>
          <a:p>
            <a:r>
              <a:rPr lang="en-US" dirty="0"/>
              <a:t>🎵 we're all in this together</a:t>
            </a:r>
          </a:p>
          <a:p>
            <a:endParaRPr lang="en-US" dirty="0"/>
          </a:p>
          <a:p>
            <a:r>
              <a:rPr lang="en-US" dirty="0"/>
              <a:t>Its up to us to make the community we want to see</a:t>
            </a:r>
          </a:p>
          <a:p>
            <a:endParaRPr lang="en-US" dirty="0"/>
          </a:p>
          <a:p>
            <a:r>
              <a:rPr lang="en-US" dirty="0"/>
              <a:t>Leaders need to select and be conscious of their impacts</a:t>
            </a:r>
          </a:p>
        </p:txBody>
      </p:sp>
      <p:pic>
        <p:nvPicPr>
          <p:cNvPr id="5" name="Picture 4" descr="A group of people jumping in front of a red curtain&#10;&#10;Description automatically generated">
            <a:extLst>
              <a:ext uri="{FF2B5EF4-FFF2-40B4-BE49-F238E27FC236}">
                <a16:creationId xmlns:a16="http://schemas.microsoft.com/office/drawing/2014/main" id="{6FE9F4C0-E4F0-3936-33C5-4C2218F9EB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122794" y="1855144"/>
            <a:ext cx="3839846" cy="416475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0B51E94-DDBA-591A-D664-2C914A41FEF4}"/>
              </a:ext>
            </a:extLst>
          </p:cNvPr>
          <p:cNvSpPr txBox="1"/>
          <p:nvPr/>
        </p:nvSpPr>
        <p:spPr>
          <a:xfrm>
            <a:off x="7122794" y="6068941"/>
            <a:ext cx="383984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hlinkClick r:id="rId3" tooltip="https://ericojohee.blogspot.com/2007/04/hsm-were-all-in-this-together.html"/>
              </a:rPr>
              <a:t>This Photo</a:t>
            </a:r>
            <a:r>
              <a:rPr lang="en-US" sz="900" dirty="0"/>
              <a:t> by Unknown Author is licensed under </a:t>
            </a:r>
            <a:r>
              <a:rPr lang="en-US" sz="900" dirty="0">
                <a:hlinkClick r:id="rId4" tooltip="https://creativecommons.org/licenses/by-nc-nd/3.0/"/>
              </a:rPr>
              <a:t>CC BY-NC-ND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37287983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BAFEB-6319-A397-EA82-D82E2A7C6B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Opening an Issue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C956F3-0D43-9F1B-25B2-95D606B5E0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you saw a discrepancy or typo in the documentation of a package used today, open an issue pointing to the documentation and what you think should be fixed</a:t>
            </a:r>
          </a:p>
          <a:p>
            <a:pPr lvl="1"/>
            <a:r>
              <a:rPr lang="en-US" dirty="0"/>
              <a:t>Find the GitHub page for the package</a:t>
            </a:r>
          </a:p>
          <a:p>
            <a:pPr lvl="1"/>
            <a:r>
              <a:rPr lang="en-US" dirty="0"/>
              <a:t>Click on “Issues” then “New issue”</a:t>
            </a:r>
          </a:p>
          <a:p>
            <a:pPr lvl="1"/>
            <a:r>
              <a:rPr lang="en-US" dirty="0"/>
              <a:t>Write the location of the discrepancy and what you think might be a better solution</a:t>
            </a:r>
          </a:p>
        </p:txBody>
      </p:sp>
    </p:spTree>
    <p:extLst>
      <p:ext uri="{BB962C8B-B14F-4D97-AF65-F5344CB8AC3E}">
        <p14:creationId xmlns:p14="http://schemas.microsoft.com/office/powerpoint/2010/main" val="34658753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005082-FEC3-29D1-9B3D-2559F4477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TRUE or FALSE? 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5C6D0D7C-6EA3-7F21-EDAE-8263081E34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8890418"/>
              </p:ext>
            </p:extLst>
          </p:nvPr>
        </p:nvGraphicFramePr>
        <p:xfrm>
          <a:off x="619124" y="1895474"/>
          <a:ext cx="10734676" cy="3415985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9212934">
                  <a:extLst>
                    <a:ext uri="{9D8B030D-6E8A-4147-A177-3AD203B41FA5}">
                      <a16:colId xmlns:a16="http://schemas.microsoft.com/office/drawing/2014/main" val="3071093018"/>
                    </a:ext>
                  </a:extLst>
                </a:gridCol>
                <a:gridCol w="1521742">
                  <a:extLst>
                    <a:ext uri="{9D8B030D-6E8A-4147-A177-3AD203B41FA5}">
                      <a16:colId xmlns:a16="http://schemas.microsoft.com/office/drawing/2014/main" val="1933517924"/>
                    </a:ext>
                  </a:extLst>
                </a:gridCol>
              </a:tblGrid>
              <a:tr h="534988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effectLst/>
                        </a:rPr>
                        <a:t>Pharmaverse makes R packages that could be used in the pharma space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320" marR="9525" marT="9525" marB="0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9525" marT="9525" marB="0" anchor="b"/>
                </a:tc>
                <a:extLst>
                  <a:ext uri="{0D108BD9-81ED-4DB2-BD59-A6C34878D82A}">
                    <a16:rowId xmlns:a16="http://schemas.microsoft.com/office/drawing/2014/main" val="1465540740"/>
                  </a:ext>
                </a:extLst>
              </a:tr>
              <a:tr h="534988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effectLst/>
                        </a:rPr>
                        <a:t>Pharmaverse provides information on available R packages that help with the Clinical Data Workflow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320" marR="9525" marT="9525" marB="0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9525" marT="9525" marB="0" anchor="b"/>
                </a:tc>
                <a:extLst>
                  <a:ext uri="{0D108BD9-81ED-4DB2-BD59-A6C34878D82A}">
                    <a16:rowId xmlns:a16="http://schemas.microsoft.com/office/drawing/2014/main" val="771515990"/>
                  </a:ext>
                </a:extLst>
              </a:tr>
              <a:tr h="534988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effectLst/>
                        </a:rPr>
                        <a:t>Pharmaverse doesn’t allow that commercial interests to drive decisions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320" marR="9525" marT="9525" marB="0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9525" marT="9525" marB="0" anchor="b"/>
                </a:tc>
                <a:extLst>
                  <a:ext uri="{0D108BD9-81ED-4DB2-BD59-A6C34878D82A}">
                    <a16:rowId xmlns:a16="http://schemas.microsoft.com/office/drawing/2014/main" val="1157415432"/>
                  </a:ext>
                </a:extLst>
              </a:tr>
              <a:tr h="534988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effectLst/>
                        </a:rPr>
                        <a:t>The scope of Pharmaverse includes STDM to TLF creation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320" marR="9525" marT="9525" marB="0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9525" marT="9525" marB="0" anchor="b"/>
                </a:tc>
                <a:extLst>
                  <a:ext uri="{0D108BD9-81ED-4DB2-BD59-A6C34878D82A}">
                    <a16:rowId xmlns:a16="http://schemas.microsoft.com/office/drawing/2014/main" val="2913233120"/>
                  </a:ext>
                </a:extLst>
              </a:tr>
              <a:tr h="534988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effectLst/>
                        </a:rPr>
                        <a:t>Pharmaverse packages can be used by anyone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320" marR="9525" marT="9525" marB="0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9525" marT="9525" marB="0" anchor="b"/>
                </a:tc>
                <a:extLst>
                  <a:ext uri="{0D108BD9-81ED-4DB2-BD59-A6C34878D82A}">
                    <a16:rowId xmlns:a16="http://schemas.microsoft.com/office/drawing/2014/main" val="261052556"/>
                  </a:ext>
                </a:extLst>
              </a:tr>
              <a:tr h="534988">
                <a:tc>
                  <a:txBody>
                    <a:bodyPr/>
                    <a:lstStyle/>
                    <a:p>
                      <a:pPr algn="l" fontAlgn="b"/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320" marR="9525" marT="9525" marB="0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9525" marT="9525" marB="0" anchor="b"/>
                </a:tc>
                <a:extLst>
                  <a:ext uri="{0D108BD9-81ED-4DB2-BD59-A6C34878D82A}">
                    <a16:rowId xmlns:a16="http://schemas.microsoft.com/office/drawing/2014/main" val="3931964657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D1359627-0729-0D60-4041-CDABE54B2EB7}"/>
              </a:ext>
            </a:extLst>
          </p:cNvPr>
          <p:cNvSpPr txBox="1"/>
          <p:nvPr/>
        </p:nvSpPr>
        <p:spPr>
          <a:xfrm>
            <a:off x="9801222" y="1959617"/>
            <a:ext cx="147637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"/>
            <a:r>
              <a:rPr lang="en-US" sz="2400" u="none" strike="noStrike" dirty="0">
                <a:solidFill>
                  <a:srgbClr val="FF0000"/>
                </a:solidFill>
                <a:effectLst/>
              </a:rPr>
              <a:t>TRUE</a:t>
            </a:r>
            <a:endParaRPr lang="en-US" sz="2400" b="0" i="0" u="none" strike="noStrike" dirty="0">
              <a:solidFill>
                <a:srgbClr val="FF0000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CB65BA7-7859-DC50-577F-88999401D6DC}"/>
              </a:ext>
            </a:extLst>
          </p:cNvPr>
          <p:cNvSpPr txBox="1"/>
          <p:nvPr/>
        </p:nvSpPr>
        <p:spPr>
          <a:xfrm>
            <a:off x="9801214" y="2580540"/>
            <a:ext cx="147637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"/>
            <a:r>
              <a:rPr lang="en-US" sz="2400" b="0" i="0" u="none" strike="noStrike" dirty="0">
                <a:solidFill>
                  <a:srgbClr val="00B0F0"/>
                </a:solidFill>
                <a:effectLst/>
                <a:latin typeface="Calibri" panose="020F0502020204030204" pitchFamily="34" charset="0"/>
              </a:rPr>
              <a:t>TRUE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824D59F-11AD-9644-7F65-8767B8067DF3}"/>
              </a:ext>
            </a:extLst>
          </p:cNvPr>
          <p:cNvSpPr txBox="1"/>
          <p:nvPr/>
        </p:nvSpPr>
        <p:spPr>
          <a:xfrm>
            <a:off x="9801213" y="3215890"/>
            <a:ext cx="147637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"/>
            <a:r>
              <a:rPr lang="en-US" sz="2400" u="none" strike="noStrike" dirty="0">
                <a:solidFill>
                  <a:srgbClr val="FF0000"/>
                </a:solidFill>
                <a:effectLst/>
              </a:rPr>
              <a:t>TRUE</a:t>
            </a:r>
            <a:endParaRPr lang="en-US" sz="2400" b="0" i="0" u="none" strike="noStrike" dirty="0">
              <a:solidFill>
                <a:srgbClr val="FF0000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83126CF-ECF2-4508-8B2E-A9B14CC67402}"/>
              </a:ext>
            </a:extLst>
          </p:cNvPr>
          <p:cNvSpPr txBox="1"/>
          <p:nvPr/>
        </p:nvSpPr>
        <p:spPr>
          <a:xfrm>
            <a:off x="9801212" y="3743511"/>
            <a:ext cx="147637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"/>
            <a:r>
              <a:rPr lang="en-US" sz="2400" u="none" strike="noStrike" dirty="0">
                <a:solidFill>
                  <a:srgbClr val="FF0000"/>
                </a:solidFill>
                <a:effectLst/>
              </a:rPr>
              <a:t>TRUE</a:t>
            </a:r>
            <a:endParaRPr lang="en-US" sz="2400" b="0" i="0" u="none" strike="noStrike" dirty="0">
              <a:solidFill>
                <a:srgbClr val="FF0000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F52CD2D-0F15-91F0-FB31-4333B997D6D1}"/>
              </a:ext>
            </a:extLst>
          </p:cNvPr>
          <p:cNvSpPr txBox="1"/>
          <p:nvPr/>
        </p:nvSpPr>
        <p:spPr>
          <a:xfrm>
            <a:off x="9801211" y="4296652"/>
            <a:ext cx="147637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"/>
            <a:r>
              <a:rPr lang="en-US" sz="2400" b="0" i="0" u="none" strike="noStrike" dirty="0">
                <a:solidFill>
                  <a:srgbClr val="00B0F0"/>
                </a:solidFill>
                <a:effectLst/>
                <a:latin typeface="Calibri" panose="020F0502020204030204" pitchFamily="34" charset="0"/>
              </a:rPr>
              <a:t>TRUE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B46F25A-EC75-2CA2-4F1B-CBA164E2CD23}"/>
              </a:ext>
            </a:extLst>
          </p:cNvPr>
          <p:cNvSpPr txBox="1"/>
          <p:nvPr/>
        </p:nvSpPr>
        <p:spPr>
          <a:xfrm>
            <a:off x="9801210" y="4804055"/>
            <a:ext cx="147637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"/>
            <a:r>
              <a:rPr lang="en-US" sz="2400" b="0" i="0" u="none" strike="noStrike" dirty="0">
                <a:solidFill>
                  <a:srgbClr val="00B0F0"/>
                </a:solidFill>
                <a:effectLst/>
                <a:latin typeface="Calibri" panose="020F0502020204030204" pitchFamily="34" charset="0"/>
              </a:rPr>
              <a:t>TRUE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ED6381-5F41-5BDB-8FBA-93BFAA1A1B9C}"/>
              </a:ext>
            </a:extLst>
          </p:cNvPr>
          <p:cNvSpPr txBox="1"/>
          <p:nvPr/>
        </p:nvSpPr>
        <p:spPr>
          <a:xfrm>
            <a:off x="766354" y="4804055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"/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You want to contribute to the Pharmaverse</a:t>
            </a:r>
          </a:p>
        </p:txBody>
      </p:sp>
    </p:spTree>
    <p:extLst>
      <p:ext uri="{BB962C8B-B14F-4D97-AF65-F5344CB8AC3E}">
        <p14:creationId xmlns:p14="http://schemas.microsoft.com/office/powerpoint/2010/main" val="2140024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5" grpId="0"/>
      <p:bldP spid="16" grpId="0"/>
      <p:bldP spid="17" grpId="0"/>
      <p:bldP spid="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7008A4-B3BE-6337-2C22-49AE4408EB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 Time!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CF2615-E0BB-1F40-7EF2-6F2B05D992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437914" cy="4351338"/>
          </a:xfrm>
        </p:spPr>
        <p:txBody>
          <a:bodyPr>
            <a:normAutofit/>
          </a:bodyPr>
          <a:lstStyle/>
          <a:p>
            <a:r>
              <a:rPr lang="en-US" dirty="0"/>
              <a:t>Form a group of group of 4-6</a:t>
            </a:r>
          </a:p>
          <a:p>
            <a:r>
              <a:rPr lang="en-US" dirty="0"/>
              <a:t>Discuss the following questions (25 minutes)</a:t>
            </a:r>
          </a:p>
          <a:p>
            <a:pPr lvl="1"/>
            <a:r>
              <a:rPr lang="en-US" dirty="0"/>
              <a:t>What had you expected to learn today</a:t>
            </a:r>
          </a:p>
          <a:p>
            <a:pPr lvl="1"/>
            <a:r>
              <a:rPr lang="en-US" dirty="0"/>
              <a:t>What was learned at today</a:t>
            </a:r>
          </a:p>
          <a:p>
            <a:pPr lvl="1"/>
            <a:r>
              <a:rPr lang="en-US" dirty="0"/>
              <a:t>What will you be bringing back to your teams</a:t>
            </a:r>
          </a:p>
          <a:p>
            <a:pPr lvl="1"/>
            <a:r>
              <a:rPr lang="en-US" b="1" dirty="0"/>
              <a:t>What do we think is the skillset that will be required in the future</a:t>
            </a:r>
          </a:p>
          <a:p>
            <a:pPr lvl="1"/>
            <a:r>
              <a:rPr lang="en-US" b="1" dirty="0"/>
              <a:t>What do we see as benefits of ARDs</a:t>
            </a:r>
          </a:p>
          <a:p>
            <a:pPr lvl="1"/>
            <a:r>
              <a:rPr lang="en-US" b="1" dirty="0"/>
              <a:t>If you could tell yourself something 5 years ago, what would it be?</a:t>
            </a:r>
          </a:p>
          <a:p>
            <a:r>
              <a:rPr lang="en-US" dirty="0"/>
              <a:t>Report Out &amp; Discussion (25 Minutes)</a:t>
            </a:r>
          </a:p>
          <a:p>
            <a:endParaRPr lang="en-US" dirty="0"/>
          </a:p>
          <a:p>
            <a:endParaRPr lang="en-US" dirty="0"/>
          </a:p>
          <a:p>
            <a:endParaRPr lang="en-US" sz="3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861C6E-61DB-2D31-B992-222AED6C0B3E}"/>
              </a:ext>
            </a:extLst>
          </p:cNvPr>
          <p:cNvSpPr txBox="1"/>
          <p:nvPr/>
        </p:nvSpPr>
        <p:spPr>
          <a:xfrm>
            <a:off x="7794171" y="748578"/>
            <a:ext cx="3917274" cy="1754326"/>
          </a:xfrm>
          <a:prstGeom prst="rect">
            <a:avLst/>
          </a:prstGeom>
          <a:noFill/>
        </p:spPr>
        <p:txBody>
          <a:bodyPr wrap="square" numCol="2">
            <a:spAutoFit/>
          </a:bodyPr>
          <a:lstStyle/>
          <a:p>
            <a:r>
              <a:rPr lang="en-US" sz="2400" dirty="0"/>
              <a:t>Packages we worked with today:</a:t>
            </a:r>
          </a:p>
          <a:p>
            <a:endParaRPr lang="en-US" sz="2400" dirty="0">
              <a:hlinkClick r:id="rId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Admiral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Xportr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gtsummary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Cards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Tfrmt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tfrmtbuilder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38921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7008A4-B3BE-6337-2C22-49AE4408EB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Q&amp;A/Panel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CF2615-E0BB-1F40-7EF2-6F2B05D992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437914" cy="4351338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6376115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F2E90E-225D-206C-8CD1-368E2A8A5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Close 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07D7DB-33F2-7EEC-664F-421A1C05E3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Welcome to the </a:t>
            </a:r>
            <a:r>
              <a:rPr lang="en-US" dirty="0" err="1"/>
              <a:t>Pharmaverse</a:t>
            </a:r>
            <a:r>
              <a:rPr lang="en-US" dirty="0"/>
              <a:t>!</a:t>
            </a:r>
          </a:p>
          <a:p>
            <a:r>
              <a:rPr lang="en-US" dirty="0"/>
              <a:t>We hope you enjoyed your stay and want to come back to visit, maybe stay for a while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31347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D0BD9-FB7A-6380-8831-C3F0CFB43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Post-Workshop Survey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C6C13D-D8B4-5140-7B35-8F18B35B00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Your feedback is crucial! </a:t>
            </a:r>
          </a:p>
          <a:p>
            <a:r>
              <a:rPr lang="en-US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Data from the survey informs curriculum and format decisions for future conf workshops, and we really appreciate you taking the time to provide it</a:t>
            </a:r>
            <a:endParaRPr lang="en-US" sz="4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2F6A5E-9C15-236E-A835-A4901738428E}"/>
              </a:ext>
            </a:extLst>
          </p:cNvPr>
          <p:cNvSpPr txBox="1"/>
          <p:nvPr/>
        </p:nvSpPr>
        <p:spPr>
          <a:xfrm>
            <a:off x="2275263" y="3876102"/>
            <a:ext cx="764147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pos.it/conf-workshop-survey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4748309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132241-3147-5424-79A6-25CEA54E8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BE942-4744-4F63-8605-0679E048D036}" type="slidenum">
              <a:rPr lang="en-US" smtClean="0"/>
              <a:t>3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0CAE65B-8409-3C9C-686F-48406017BB1B}"/>
              </a:ext>
            </a:extLst>
          </p:cNvPr>
          <p:cNvCxnSpPr>
            <a:cxnSpLocks/>
          </p:cNvCxnSpPr>
          <p:nvPr/>
        </p:nvCxnSpPr>
        <p:spPr>
          <a:xfrm flipV="1">
            <a:off x="1004997" y="3180004"/>
            <a:ext cx="9248051" cy="41419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5FA9941-B1E3-A9EC-467F-60632FC16498}"/>
              </a:ext>
            </a:extLst>
          </p:cNvPr>
          <p:cNvSpPr txBox="1"/>
          <p:nvPr/>
        </p:nvSpPr>
        <p:spPr>
          <a:xfrm>
            <a:off x="7421623" y="2536112"/>
            <a:ext cx="914400" cy="914400"/>
          </a:xfrm>
          <a:prstGeom prst="rect">
            <a:avLst/>
          </a:prstGeom>
          <a:noFill/>
        </p:spPr>
        <p:txBody>
          <a:bodyPr wrap="none" lIns="180000" tIns="180000" rIns="180000" bIns="180000" rtlCol="0">
            <a:normAutofit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3200" dirty="0"/>
              <a:t>Outputs</a:t>
            </a:r>
          </a:p>
        </p:txBody>
      </p:sp>
      <p:pic>
        <p:nvPicPr>
          <p:cNvPr id="8" name="Graphic 7" descr="Hike outline">
            <a:extLst>
              <a:ext uri="{FF2B5EF4-FFF2-40B4-BE49-F238E27FC236}">
                <a16:creationId xmlns:a16="http://schemas.microsoft.com/office/drawing/2014/main" id="{506D1756-92F6-D5E5-BCB2-3C3638AC3A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26607" y="2224309"/>
            <a:ext cx="914400" cy="914400"/>
          </a:xfrm>
          <a:prstGeom prst="rect">
            <a:avLst/>
          </a:prstGeom>
        </p:spPr>
      </p:pic>
      <p:pic>
        <p:nvPicPr>
          <p:cNvPr id="10" name="Graphic 9" descr="Castle scene with solid fill">
            <a:extLst>
              <a:ext uri="{FF2B5EF4-FFF2-40B4-BE49-F238E27FC236}">
                <a16:creationId xmlns:a16="http://schemas.microsoft.com/office/drawing/2014/main" id="{104FF219-5892-559D-FDC2-6FE11D6514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53048" y="2448947"/>
            <a:ext cx="914400" cy="91440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F30A49DF-0573-2EC7-0C84-94B4436D45F5}"/>
              </a:ext>
            </a:extLst>
          </p:cNvPr>
          <p:cNvGrpSpPr/>
          <p:nvPr/>
        </p:nvGrpSpPr>
        <p:grpSpPr>
          <a:xfrm>
            <a:off x="2324263" y="2576320"/>
            <a:ext cx="801106" cy="785940"/>
            <a:chOff x="7313489" y="4059253"/>
            <a:chExt cx="914400" cy="930324"/>
          </a:xfrm>
        </p:grpSpPr>
        <p:pic>
          <p:nvPicPr>
            <p:cNvPr id="15" name="Graphic 14" descr="Tent with solid fill">
              <a:extLst>
                <a:ext uri="{FF2B5EF4-FFF2-40B4-BE49-F238E27FC236}">
                  <a16:creationId xmlns:a16="http://schemas.microsoft.com/office/drawing/2014/main" id="{DEAB565B-C1C3-6764-E0FE-96E6C0F8343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313489" y="4075177"/>
              <a:ext cx="914400" cy="914400"/>
            </a:xfrm>
            <a:prstGeom prst="rect">
              <a:avLst/>
            </a:prstGeom>
          </p:spPr>
        </p:pic>
        <p:pic>
          <p:nvPicPr>
            <p:cNvPr id="16" name="Graphic 15" descr="Tent outline">
              <a:extLst>
                <a:ext uri="{FF2B5EF4-FFF2-40B4-BE49-F238E27FC236}">
                  <a16:creationId xmlns:a16="http://schemas.microsoft.com/office/drawing/2014/main" id="{995A047B-3379-0850-D695-2EF559A0E80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313489" y="4059253"/>
              <a:ext cx="914400" cy="914400"/>
            </a:xfrm>
            <a:prstGeom prst="rect">
              <a:avLst/>
            </a:prstGeom>
          </p:spPr>
        </p:pic>
      </p:grpSp>
      <p:pic>
        <p:nvPicPr>
          <p:cNvPr id="20" name="Picture 2">
            <a:extLst>
              <a:ext uri="{FF2B5EF4-FFF2-40B4-BE49-F238E27FC236}">
                <a16:creationId xmlns:a16="http://schemas.microsoft.com/office/drawing/2014/main" id="{0556C626-86CA-733D-19B6-6753A7895E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1024" y="3709992"/>
            <a:ext cx="1329244" cy="1543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6">
            <a:extLst>
              <a:ext uri="{FF2B5EF4-FFF2-40B4-BE49-F238E27FC236}">
                <a16:creationId xmlns:a16="http://schemas.microsoft.com/office/drawing/2014/main" id="{0E8143CD-7697-61BF-B75F-EA67FFA00A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7359" y="3709992"/>
            <a:ext cx="1328400" cy="1537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8">
            <a:extLst>
              <a:ext uri="{FF2B5EF4-FFF2-40B4-BE49-F238E27FC236}">
                <a16:creationId xmlns:a16="http://schemas.microsoft.com/office/drawing/2014/main" id="{08550B58-0EED-5D41-E94A-F60A4482B0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9928" y="4900090"/>
            <a:ext cx="1397679" cy="1617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 descr="tfrmt hex, which looks a bit like a blueprint with tfrmt written over it">
            <a:extLst>
              <a:ext uri="{FF2B5EF4-FFF2-40B4-BE49-F238E27FC236}">
                <a16:creationId xmlns:a16="http://schemas.microsoft.com/office/drawing/2014/main" id="{7F36D174-C0CA-5ED4-1A28-4772E93E7498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8169" y="4625581"/>
            <a:ext cx="1891968" cy="1891968"/>
          </a:xfrm>
          <a:prstGeom prst="rect">
            <a:avLst/>
          </a:prstGeom>
        </p:spPr>
      </p:pic>
      <p:pic>
        <p:nvPicPr>
          <p:cNvPr id="28" name="Picture 4">
            <a:extLst>
              <a:ext uri="{FF2B5EF4-FFF2-40B4-BE49-F238E27FC236}">
                <a16:creationId xmlns:a16="http://schemas.microsoft.com/office/drawing/2014/main" id="{250DF687-1143-CE6D-01FB-94ADE269B8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263" y="961135"/>
            <a:ext cx="1362945" cy="1573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590D599C-A923-5D76-8473-F13DE0CD419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561303" y="4797292"/>
            <a:ext cx="1646223" cy="1646223"/>
          </a:xfrm>
          <a:prstGeom prst="rect">
            <a:avLst/>
          </a:prstGeom>
        </p:spPr>
      </p:pic>
      <p:pic>
        <p:nvPicPr>
          <p:cNvPr id="30" name="Picture 4">
            <a:extLst>
              <a:ext uri="{FF2B5EF4-FFF2-40B4-BE49-F238E27FC236}">
                <a16:creationId xmlns:a16="http://schemas.microsoft.com/office/drawing/2014/main" id="{B97EF664-FF40-5241-7A53-94F1DA0F39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3233" y="3554112"/>
            <a:ext cx="1641124" cy="1641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>
            <a:extLst>
              <a:ext uri="{FF2B5EF4-FFF2-40B4-BE49-F238E27FC236}">
                <a16:creationId xmlns:a16="http://schemas.microsoft.com/office/drawing/2014/main" id="{77EBC324-F007-87C2-E3F0-23AC534948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3783" y="3557084"/>
            <a:ext cx="1649259" cy="1649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468D0D54-6936-0EED-5202-EFDE5DD0B25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492278" y="667444"/>
            <a:ext cx="1541071" cy="154107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36BDBAC-2D25-4A55-EFA8-81C379154E75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612675" y="4893915"/>
            <a:ext cx="1397679" cy="1617372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9BCDFDB1-E74E-500E-5458-2D27FD8E914C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191775" y="726943"/>
            <a:ext cx="1482162" cy="1482162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EC027FC5-D6CC-D304-B0A4-2F337767E6C8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831778" y="696097"/>
            <a:ext cx="1421270" cy="1423639"/>
          </a:xfrm>
          <a:prstGeom prst="rect">
            <a:avLst/>
          </a:prstGeom>
        </p:spPr>
      </p:pic>
      <p:grpSp>
        <p:nvGrpSpPr>
          <p:cNvPr id="54" name="Group 53">
            <a:extLst>
              <a:ext uri="{FF2B5EF4-FFF2-40B4-BE49-F238E27FC236}">
                <a16:creationId xmlns:a16="http://schemas.microsoft.com/office/drawing/2014/main" id="{DD2407FC-C0B3-DFB4-4A9D-27A9D43B4EEA}"/>
              </a:ext>
            </a:extLst>
          </p:cNvPr>
          <p:cNvGrpSpPr/>
          <p:nvPr/>
        </p:nvGrpSpPr>
        <p:grpSpPr>
          <a:xfrm>
            <a:off x="6786618" y="2554170"/>
            <a:ext cx="801106" cy="785940"/>
            <a:chOff x="7313489" y="4059253"/>
            <a:chExt cx="914400" cy="930324"/>
          </a:xfrm>
        </p:grpSpPr>
        <p:pic>
          <p:nvPicPr>
            <p:cNvPr id="55" name="Graphic 54" descr="Tent with solid fill">
              <a:extLst>
                <a:ext uri="{FF2B5EF4-FFF2-40B4-BE49-F238E27FC236}">
                  <a16:creationId xmlns:a16="http://schemas.microsoft.com/office/drawing/2014/main" id="{1FE4BB8C-5C41-130D-7C07-70C62EEC691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313489" y="4075177"/>
              <a:ext cx="914400" cy="914400"/>
            </a:xfrm>
            <a:prstGeom prst="rect">
              <a:avLst/>
            </a:prstGeom>
          </p:spPr>
        </p:pic>
        <p:pic>
          <p:nvPicPr>
            <p:cNvPr id="56" name="Graphic 55" descr="Tent outline">
              <a:extLst>
                <a:ext uri="{FF2B5EF4-FFF2-40B4-BE49-F238E27FC236}">
                  <a16:creationId xmlns:a16="http://schemas.microsoft.com/office/drawing/2014/main" id="{9F701B7D-CC47-27F3-5EE2-DAE66B60B7E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313489" y="4059253"/>
              <a:ext cx="914400" cy="914400"/>
            </a:xfrm>
            <a:prstGeom prst="rect">
              <a:avLst/>
            </a:prstGeom>
          </p:spPr>
        </p:pic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1C4396B0-B1F6-D3A0-9A24-DB63C86735FB}"/>
              </a:ext>
            </a:extLst>
          </p:cNvPr>
          <p:cNvSpPr txBox="1"/>
          <p:nvPr/>
        </p:nvSpPr>
        <p:spPr>
          <a:xfrm>
            <a:off x="3042319" y="2567481"/>
            <a:ext cx="914400" cy="914400"/>
          </a:xfrm>
          <a:prstGeom prst="rect">
            <a:avLst/>
          </a:prstGeom>
          <a:noFill/>
        </p:spPr>
        <p:txBody>
          <a:bodyPr wrap="none" lIns="180000" tIns="180000" rIns="180000" bIns="180000" rtlCol="0">
            <a:normAutofit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3200" dirty="0" err="1"/>
              <a:t>ADaMs</a:t>
            </a:r>
            <a:endParaRPr lang="en-GB" sz="28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1207915-3DCE-FF75-60A7-16C61EEAAA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1486" y="713616"/>
            <a:ext cx="1212314" cy="1399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50579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mputer screen shot of a program&#10;&#10;Description automatically generated">
            <a:extLst>
              <a:ext uri="{FF2B5EF4-FFF2-40B4-BE49-F238E27FC236}">
                <a16:creationId xmlns:a16="http://schemas.microsoft.com/office/drawing/2014/main" id="{4268169B-844A-BE5E-5203-0AEC8750F3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0957" y="0"/>
            <a:ext cx="90900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0710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A9DEED6-F0A8-3298-B209-98FF42171A2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132241-3147-5424-79A6-25CEA54E8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BE942-4744-4F63-8605-0679E048D036}" type="slidenum">
              <a:rPr lang="en-US" smtClean="0"/>
              <a:t>5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0CAE65B-8409-3C9C-686F-48406017BB1B}"/>
              </a:ext>
            </a:extLst>
          </p:cNvPr>
          <p:cNvCxnSpPr>
            <a:cxnSpLocks/>
          </p:cNvCxnSpPr>
          <p:nvPr/>
        </p:nvCxnSpPr>
        <p:spPr>
          <a:xfrm flipV="1">
            <a:off x="1004997" y="3180004"/>
            <a:ext cx="9248051" cy="41419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5FA9941-B1E3-A9EC-467F-60632FC16498}"/>
              </a:ext>
            </a:extLst>
          </p:cNvPr>
          <p:cNvSpPr txBox="1"/>
          <p:nvPr/>
        </p:nvSpPr>
        <p:spPr>
          <a:xfrm>
            <a:off x="7421623" y="2536112"/>
            <a:ext cx="914400" cy="914400"/>
          </a:xfrm>
          <a:prstGeom prst="rect">
            <a:avLst/>
          </a:prstGeom>
          <a:noFill/>
        </p:spPr>
        <p:txBody>
          <a:bodyPr wrap="none" lIns="180000" tIns="180000" rIns="180000" bIns="180000" rtlCol="0">
            <a:normAutofit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3200" dirty="0"/>
              <a:t>Outputs</a:t>
            </a:r>
          </a:p>
        </p:txBody>
      </p:sp>
      <p:pic>
        <p:nvPicPr>
          <p:cNvPr id="8" name="Graphic 7" descr="Hike outline">
            <a:extLst>
              <a:ext uri="{FF2B5EF4-FFF2-40B4-BE49-F238E27FC236}">
                <a16:creationId xmlns:a16="http://schemas.microsoft.com/office/drawing/2014/main" id="{506D1756-92F6-D5E5-BCB2-3C3638AC3A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34575" y="3317312"/>
            <a:ext cx="914400" cy="914400"/>
          </a:xfrm>
          <a:prstGeom prst="rect">
            <a:avLst/>
          </a:prstGeom>
        </p:spPr>
      </p:pic>
      <p:pic>
        <p:nvPicPr>
          <p:cNvPr id="10" name="Graphic 9" descr="Castle scene with solid fill">
            <a:extLst>
              <a:ext uri="{FF2B5EF4-FFF2-40B4-BE49-F238E27FC236}">
                <a16:creationId xmlns:a16="http://schemas.microsoft.com/office/drawing/2014/main" id="{104FF219-5892-559D-FDC2-6FE11D6514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53048" y="2448947"/>
            <a:ext cx="914400" cy="91440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F30A49DF-0573-2EC7-0C84-94B4436D45F5}"/>
              </a:ext>
            </a:extLst>
          </p:cNvPr>
          <p:cNvGrpSpPr/>
          <p:nvPr/>
        </p:nvGrpSpPr>
        <p:grpSpPr>
          <a:xfrm>
            <a:off x="2324263" y="2576320"/>
            <a:ext cx="801106" cy="785940"/>
            <a:chOff x="7313489" y="4059253"/>
            <a:chExt cx="914400" cy="930324"/>
          </a:xfrm>
        </p:grpSpPr>
        <p:pic>
          <p:nvPicPr>
            <p:cNvPr id="15" name="Graphic 14" descr="Tent with solid fill">
              <a:extLst>
                <a:ext uri="{FF2B5EF4-FFF2-40B4-BE49-F238E27FC236}">
                  <a16:creationId xmlns:a16="http://schemas.microsoft.com/office/drawing/2014/main" id="{DEAB565B-C1C3-6764-E0FE-96E6C0F8343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313489" y="4075177"/>
              <a:ext cx="914400" cy="914400"/>
            </a:xfrm>
            <a:prstGeom prst="rect">
              <a:avLst/>
            </a:prstGeom>
          </p:spPr>
        </p:pic>
        <p:pic>
          <p:nvPicPr>
            <p:cNvPr id="16" name="Graphic 15" descr="Tent outline">
              <a:extLst>
                <a:ext uri="{FF2B5EF4-FFF2-40B4-BE49-F238E27FC236}">
                  <a16:creationId xmlns:a16="http://schemas.microsoft.com/office/drawing/2014/main" id="{995A047B-3379-0850-D695-2EF559A0E80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313489" y="4059253"/>
              <a:ext cx="914400" cy="914400"/>
            </a:xfrm>
            <a:prstGeom prst="rect">
              <a:avLst/>
            </a:prstGeom>
          </p:spPr>
        </p:pic>
      </p:grpSp>
      <p:pic>
        <p:nvPicPr>
          <p:cNvPr id="20" name="Picture 2">
            <a:extLst>
              <a:ext uri="{FF2B5EF4-FFF2-40B4-BE49-F238E27FC236}">
                <a16:creationId xmlns:a16="http://schemas.microsoft.com/office/drawing/2014/main" id="{0556C626-86CA-733D-19B6-6753A7895E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1024" y="3709992"/>
            <a:ext cx="1329244" cy="1543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6">
            <a:extLst>
              <a:ext uri="{FF2B5EF4-FFF2-40B4-BE49-F238E27FC236}">
                <a16:creationId xmlns:a16="http://schemas.microsoft.com/office/drawing/2014/main" id="{0E8143CD-7697-61BF-B75F-EA67FFA00A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7359" y="3709992"/>
            <a:ext cx="1328400" cy="1537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8">
            <a:extLst>
              <a:ext uri="{FF2B5EF4-FFF2-40B4-BE49-F238E27FC236}">
                <a16:creationId xmlns:a16="http://schemas.microsoft.com/office/drawing/2014/main" id="{08550B58-0EED-5D41-E94A-F60A4482B0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9928" y="4900090"/>
            <a:ext cx="1397679" cy="1617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 descr="tfrmt hex, which looks a bit like a blueprint with tfrmt written over it">
            <a:extLst>
              <a:ext uri="{FF2B5EF4-FFF2-40B4-BE49-F238E27FC236}">
                <a16:creationId xmlns:a16="http://schemas.microsoft.com/office/drawing/2014/main" id="{7F36D174-C0CA-5ED4-1A28-4772E93E7498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8169" y="4625581"/>
            <a:ext cx="1891968" cy="1891968"/>
          </a:xfrm>
          <a:prstGeom prst="rect">
            <a:avLst/>
          </a:prstGeom>
        </p:spPr>
      </p:pic>
      <p:pic>
        <p:nvPicPr>
          <p:cNvPr id="28" name="Picture 4">
            <a:extLst>
              <a:ext uri="{FF2B5EF4-FFF2-40B4-BE49-F238E27FC236}">
                <a16:creationId xmlns:a16="http://schemas.microsoft.com/office/drawing/2014/main" id="{250DF687-1143-CE6D-01FB-94ADE269B8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263" y="961135"/>
            <a:ext cx="1362945" cy="1573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590D599C-A923-5D76-8473-F13DE0CD419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561303" y="4797292"/>
            <a:ext cx="1646223" cy="1646223"/>
          </a:xfrm>
          <a:prstGeom prst="rect">
            <a:avLst/>
          </a:prstGeom>
        </p:spPr>
      </p:pic>
      <p:pic>
        <p:nvPicPr>
          <p:cNvPr id="30" name="Picture 4">
            <a:extLst>
              <a:ext uri="{FF2B5EF4-FFF2-40B4-BE49-F238E27FC236}">
                <a16:creationId xmlns:a16="http://schemas.microsoft.com/office/drawing/2014/main" id="{B97EF664-FF40-5241-7A53-94F1DA0F39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3233" y="3554112"/>
            <a:ext cx="1641124" cy="1641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>
            <a:extLst>
              <a:ext uri="{FF2B5EF4-FFF2-40B4-BE49-F238E27FC236}">
                <a16:creationId xmlns:a16="http://schemas.microsoft.com/office/drawing/2014/main" id="{77EBC324-F007-87C2-E3F0-23AC534948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3783" y="3557084"/>
            <a:ext cx="1649259" cy="1649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468D0D54-6936-0EED-5202-EFDE5DD0B25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492278" y="667444"/>
            <a:ext cx="1541071" cy="154107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36BDBAC-2D25-4A55-EFA8-81C379154E75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612675" y="4893915"/>
            <a:ext cx="1397679" cy="1617372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9BCDFDB1-E74E-500E-5458-2D27FD8E914C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191775" y="726943"/>
            <a:ext cx="1482162" cy="1482162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EC027FC5-D6CC-D304-B0A4-2F337767E6C8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831778" y="696097"/>
            <a:ext cx="1421270" cy="1423639"/>
          </a:xfrm>
          <a:prstGeom prst="rect">
            <a:avLst/>
          </a:prstGeom>
        </p:spPr>
      </p:pic>
      <p:grpSp>
        <p:nvGrpSpPr>
          <p:cNvPr id="54" name="Group 53">
            <a:extLst>
              <a:ext uri="{FF2B5EF4-FFF2-40B4-BE49-F238E27FC236}">
                <a16:creationId xmlns:a16="http://schemas.microsoft.com/office/drawing/2014/main" id="{DD2407FC-C0B3-DFB4-4A9D-27A9D43B4EEA}"/>
              </a:ext>
            </a:extLst>
          </p:cNvPr>
          <p:cNvGrpSpPr/>
          <p:nvPr/>
        </p:nvGrpSpPr>
        <p:grpSpPr>
          <a:xfrm>
            <a:off x="6786618" y="2554170"/>
            <a:ext cx="801106" cy="785940"/>
            <a:chOff x="7313489" y="4059253"/>
            <a:chExt cx="914400" cy="930324"/>
          </a:xfrm>
        </p:grpSpPr>
        <p:pic>
          <p:nvPicPr>
            <p:cNvPr id="55" name="Graphic 54" descr="Tent with solid fill">
              <a:extLst>
                <a:ext uri="{FF2B5EF4-FFF2-40B4-BE49-F238E27FC236}">
                  <a16:creationId xmlns:a16="http://schemas.microsoft.com/office/drawing/2014/main" id="{1FE4BB8C-5C41-130D-7C07-70C62EEC691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313489" y="4075177"/>
              <a:ext cx="914400" cy="914400"/>
            </a:xfrm>
            <a:prstGeom prst="rect">
              <a:avLst/>
            </a:prstGeom>
          </p:spPr>
        </p:pic>
        <p:pic>
          <p:nvPicPr>
            <p:cNvPr id="56" name="Graphic 55" descr="Tent outline">
              <a:extLst>
                <a:ext uri="{FF2B5EF4-FFF2-40B4-BE49-F238E27FC236}">
                  <a16:creationId xmlns:a16="http://schemas.microsoft.com/office/drawing/2014/main" id="{9F701B7D-CC47-27F3-5EE2-DAE66B60B7E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313489" y="4059253"/>
              <a:ext cx="914400" cy="914400"/>
            </a:xfrm>
            <a:prstGeom prst="rect">
              <a:avLst/>
            </a:prstGeom>
          </p:spPr>
        </p:pic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1C4396B0-B1F6-D3A0-9A24-DB63C86735FB}"/>
              </a:ext>
            </a:extLst>
          </p:cNvPr>
          <p:cNvSpPr txBox="1"/>
          <p:nvPr/>
        </p:nvSpPr>
        <p:spPr>
          <a:xfrm>
            <a:off x="3042319" y="2567481"/>
            <a:ext cx="914400" cy="914400"/>
          </a:xfrm>
          <a:prstGeom prst="rect">
            <a:avLst/>
          </a:prstGeom>
          <a:noFill/>
        </p:spPr>
        <p:txBody>
          <a:bodyPr wrap="none" lIns="180000" tIns="180000" rIns="180000" bIns="180000" rtlCol="0">
            <a:normAutofit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3200" dirty="0" err="1"/>
              <a:t>ADaMs</a:t>
            </a:r>
            <a:endParaRPr lang="en-GB" sz="28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1207915-3DCE-FF75-60A7-16C61EEAAA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1486" y="713616"/>
            <a:ext cx="1212314" cy="1399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27931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B9C1B9AE-38FF-2C38-20ED-68DE9435F9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180" y="0"/>
            <a:ext cx="64776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1847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A4F52AD5-D5CE-9EDB-8729-40A5C130C6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7028" y="0"/>
            <a:ext cx="78979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8332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132241-3147-5424-79A6-25CEA54E8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BE942-4744-4F63-8605-0679E048D036}" type="slidenum">
              <a:rPr lang="en-US" smtClean="0"/>
              <a:t>8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0CAE65B-8409-3C9C-686F-48406017BB1B}"/>
              </a:ext>
            </a:extLst>
          </p:cNvPr>
          <p:cNvCxnSpPr>
            <a:cxnSpLocks/>
          </p:cNvCxnSpPr>
          <p:nvPr/>
        </p:nvCxnSpPr>
        <p:spPr>
          <a:xfrm flipV="1">
            <a:off x="1004997" y="3180004"/>
            <a:ext cx="9248051" cy="41419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5FA9941-B1E3-A9EC-467F-60632FC16498}"/>
              </a:ext>
            </a:extLst>
          </p:cNvPr>
          <p:cNvSpPr txBox="1"/>
          <p:nvPr/>
        </p:nvSpPr>
        <p:spPr>
          <a:xfrm>
            <a:off x="7421623" y="2536112"/>
            <a:ext cx="914400" cy="914400"/>
          </a:xfrm>
          <a:prstGeom prst="rect">
            <a:avLst/>
          </a:prstGeom>
          <a:noFill/>
        </p:spPr>
        <p:txBody>
          <a:bodyPr wrap="none" lIns="180000" tIns="180000" rIns="180000" bIns="180000" rtlCol="0">
            <a:normAutofit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3200" dirty="0"/>
              <a:t>Outputs</a:t>
            </a:r>
          </a:p>
        </p:txBody>
      </p:sp>
      <p:pic>
        <p:nvPicPr>
          <p:cNvPr id="8" name="Graphic 7" descr="Hike outline">
            <a:extLst>
              <a:ext uri="{FF2B5EF4-FFF2-40B4-BE49-F238E27FC236}">
                <a16:creationId xmlns:a16="http://schemas.microsoft.com/office/drawing/2014/main" id="{506D1756-92F6-D5E5-BCB2-3C3638AC3A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98958" y="1959343"/>
            <a:ext cx="914400" cy="914400"/>
          </a:xfrm>
          <a:prstGeom prst="rect">
            <a:avLst/>
          </a:prstGeom>
        </p:spPr>
      </p:pic>
      <p:pic>
        <p:nvPicPr>
          <p:cNvPr id="10" name="Graphic 9" descr="Castle scene with solid fill">
            <a:extLst>
              <a:ext uri="{FF2B5EF4-FFF2-40B4-BE49-F238E27FC236}">
                <a16:creationId xmlns:a16="http://schemas.microsoft.com/office/drawing/2014/main" id="{104FF219-5892-559D-FDC2-6FE11D6514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53048" y="2448947"/>
            <a:ext cx="914400" cy="91440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F30A49DF-0573-2EC7-0C84-94B4436D45F5}"/>
              </a:ext>
            </a:extLst>
          </p:cNvPr>
          <p:cNvGrpSpPr/>
          <p:nvPr/>
        </p:nvGrpSpPr>
        <p:grpSpPr>
          <a:xfrm>
            <a:off x="2324263" y="2576320"/>
            <a:ext cx="801106" cy="785940"/>
            <a:chOff x="7313489" y="4059253"/>
            <a:chExt cx="914400" cy="930324"/>
          </a:xfrm>
        </p:grpSpPr>
        <p:pic>
          <p:nvPicPr>
            <p:cNvPr id="15" name="Graphic 14" descr="Tent with solid fill">
              <a:extLst>
                <a:ext uri="{FF2B5EF4-FFF2-40B4-BE49-F238E27FC236}">
                  <a16:creationId xmlns:a16="http://schemas.microsoft.com/office/drawing/2014/main" id="{DEAB565B-C1C3-6764-E0FE-96E6C0F8343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313489" y="4075177"/>
              <a:ext cx="914400" cy="914400"/>
            </a:xfrm>
            <a:prstGeom prst="rect">
              <a:avLst/>
            </a:prstGeom>
          </p:spPr>
        </p:pic>
        <p:pic>
          <p:nvPicPr>
            <p:cNvPr id="16" name="Graphic 15" descr="Tent outline">
              <a:extLst>
                <a:ext uri="{FF2B5EF4-FFF2-40B4-BE49-F238E27FC236}">
                  <a16:creationId xmlns:a16="http://schemas.microsoft.com/office/drawing/2014/main" id="{995A047B-3379-0850-D695-2EF559A0E80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313489" y="4059253"/>
              <a:ext cx="914400" cy="914400"/>
            </a:xfrm>
            <a:prstGeom prst="rect">
              <a:avLst/>
            </a:prstGeom>
          </p:spPr>
        </p:pic>
      </p:grpSp>
      <p:pic>
        <p:nvPicPr>
          <p:cNvPr id="20" name="Picture 2">
            <a:extLst>
              <a:ext uri="{FF2B5EF4-FFF2-40B4-BE49-F238E27FC236}">
                <a16:creationId xmlns:a16="http://schemas.microsoft.com/office/drawing/2014/main" id="{0556C626-86CA-733D-19B6-6753A7895E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1024" y="3709992"/>
            <a:ext cx="1329244" cy="1543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6">
            <a:extLst>
              <a:ext uri="{FF2B5EF4-FFF2-40B4-BE49-F238E27FC236}">
                <a16:creationId xmlns:a16="http://schemas.microsoft.com/office/drawing/2014/main" id="{0E8143CD-7697-61BF-B75F-EA67FFA00A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7359" y="3709992"/>
            <a:ext cx="1328400" cy="1537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8">
            <a:extLst>
              <a:ext uri="{FF2B5EF4-FFF2-40B4-BE49-F238E27FC236}">
                <a16:creationId xmlns:a16="http://schemas.microsoft.com/office/drawing/2014/main" id="{08550B58-0EED-5D41-E94A-F60A4482B0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9928" y="4900090"/>
            <a:ext cx="1397679" cy="1617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 descr="tfrmt hex, which looks a bit like a blueprint with tfrmt written over it">
            <a:extLst>
              <a:ext uri="{FF2B5EF4-FFF2-40B4-BE49-F238E27FC236}">
                <a16:creationId xmlns:a16="http://schemas.microsoft.com/office/drawing/2014/main" id="{7F36D174-C0CA-5ED4-1A28-4772E93E7498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8169" y="4625581"/>
            <a:ext cx="1891968" cy="1891968"/>
          </a:xfrm>
          <a:prstGeom prst="rect">
            <a:avLst/>
          </a:prstGeom>
        </p:spPr>
      </p:pic>
      <p:pic>
        <p:nvPicPr>
          <p:cNvPr id="28" name="Picture 4">
            <a:extLst>
              <a:ext uri="{FF2B5EF4-FFF2-40B4-BE49-F238E27FC236}">
                <a16:creationId xmlns:a16="http://schemas.microsoft.com/office/drawing/2014/main" id="{250DF687-1143-CE6D-01FB-94ADE269B8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263" y="961135"/>
            <a:ext cx="1362945" cy="1573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590D599C-A923-5D76-8473-F13DE0CD419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561303" y="4797292"/>
            <a:ext cx="1646223" cy="1646223"/>
          </a:xfrm>
          <a:prstGeom prst="rect">
            <a:avLst/>
          </a:prstGeom>
        </p:spPr>
      </p:pic>
      <p:pic>
        <p:nvPicPr>
          <p:cNvPr id="30" name="Picture 4">
            <a:extLst>
              <a:ext uri="{FF2B5EF4-FFF2-40B4-BE49-F238E27FC236}">
                <a16:creationId xmlns:a16="http://schemas.microsoft.com/office/drawing/2014/main" id="{B97EF664-FF40-5241-7A53-94F1DA0F39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3233" y="3554112"/>
            <a:ext cx="1641124" cy="1641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>
            <a:extLst>
              <a:ext uri="{FF2B5EF4-FFF2-40B4-BE49-F238E27FC236}">
                <a16:creationId xmlns:a16="http://schemas.microsoft.com/office/drawing/2014/main" id="{77EBC324-F007-87C2-E3F0-23AC534948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3783" y="3557084"/>
            <a:ext cx="1649259" cy="1649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468D0D54-6936-0EED-5202-EFDE5DD0B25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492278" y="667444"/>
            <a:ext cx="1541071" cy="154107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36BDBAC-2D25-4A55-EFA8-81C379154E75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612675" y="4893915"/>
            <a:ext cx="1397679" cy="1617372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9BCDFDB1-E74E-500E-5458-2D27FD8E914C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191775" y="726943"/>
            <a:ext cx="1482162" cy="1482162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EC027FC5-D6CC-D304-B0A4-2F337767E6C8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831778" y="696097"/>
            <a:ext cx="1421270" cy="1423639"/>
          </a:xfrm>
          <a:prstGeom prst="rect">
            <a:avLst/>
          </a:prstGeom>
        </p:spPr>
      </p:pic>
      <p:grpSp>
        <p:nvGrpSpPr>
          <p:cNvPr id="54" name="Group 53">
            <a:extLst>
              <a:ext uri="{FF2B5EF4-FFF2-40B4-BE49-F238E27FC236}">
                <a16:creationId xmlns:a16="http://schemas.microsoft.com/office/drawing/2014/main" id="{DD2407FC-C0B3-DFB4-4A9D-27A9D43B4EEA}"/>
              </a:ext>
            </a:extLst>
          </p:cNvPr>
          <p:cNvGrpSpPr/>
          <p:nvPr/>
        </p:nvGrpSpPr>
        <p:grpSpPr>
          <a:xfrm>
            <a:off x="6786618" y="2554170"/>
            <a:ext cx="801106" cy="785940"/>
            <a:chOff x="7313489" y="4059253"/>
            <a:chExt cx="914400" cy="930324"/>
          </a:xfrm>
        </p:grpSpPr>
        <p:pic>
          <p:nvPicPr>
            <p:cNvPr id="55" name="Graphic 54" descr="Tent with solid fill">
              <a:extLst>
                <a:ext uri="{FF2B5EF4-FFF2-40B4-BE49-F238E27FC236}">
                  <a16:creationId xmlns:a16="http://schemas.microsoft.com/office/drawing/2014/main" id="{1FE4BB8C-5C41-130D-7C07-70C62EEC691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313489" y="4075177"/>
              <a:ext cx="914400" cy="914400"/>
            </a:xfrm>
            <a:prstGeom prst="rect">
              <a:avLst/>
            </a:prstGeom>
          </p:spPr>
        </p:pic>
        <p:pic>
          <p:nvPicPr>
            <p:cNvPr id="56" name="Graphic 55" descr="Tent outline">
              <a:extLst>
                <a:ext uri="{FF2B5EF4-FFF2-40B4-BE49-F238E27FC236}">
                  <a16:creationId xmlns:a16="http://schemas.microsoft.com/office/drawing/2014/main" id="{9F701B7D-CC47-27F3-5EE2-DAE66B60B7E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313489" y="4059253"/>
              <a:ext cx="914400" cy="914400"/>
            </a:xfrm>
            <a:prstGeom prst="rect">
              <a:avLst/>
            </a:prstGeom>
          </p:spPr>
        </p:pic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1C4396B0-B1F6-D3A0-9A24-DB63C86735FB}"/>
              </a:ext>
            </a:extLst>
          </p:cNvPr>
          <p:cNvSpPr txBox="1"/>
          <p:nvPr/>
        </p:nvSpPr>
        <p:spPr>
          <a:xfrm>
            <a:off x="3042319" y="2567481"/>
            <a:ext cx="914400" cy="914400"/>
          </a:xfrm>
          <a:prstGeom prst="rect">
            <a:avLst/>
          </a:prstGeom>
          <a:noFill/>
        </p:spPr>
        <p:txBody>
          <a:bodyPr wrap="none" lIns="180000" tIns="180000" rIns="180000" bIns="180000" rtlCol="0">
            <a:normAutofit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3200" dirty="0" err="1"/>
              <a:t>ADaMs</a:t>
            </a:r>
            <a:endParaRPr lang="en-GB" sz="28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1207915-3DCE-FF75-60A7-16C61EEAAA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1486" y="713616"/>
            <a:ext cx="1212314" cy="1399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62389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F0A276E-7B70-A90F-5283-E852E00895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04912"/>
            <a:ext cx="12192000" cy="444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6387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425</TotalTime>
  <Words>751</Words>
  <Application>Microsoft Office PowerPoint</Application>
  <PresentationFormat>Widescreen</PresentationFormat>
  <Paragraphs>112</Paragraphs>
  <Slides>29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7" baseType="lpstr">
      <vt:lpstr>Andale Mono</vt:lpstr>
      <vt:lpstr>Arial</vt:lpstr>
      <vt:lpstr>Calibri</vt:lpstr>
      <vt:lpstr>Calibri Light</vt:lpstr>
      <vt:lpstr>Roche Sans</vt:lpstr>
      <vt:lpstr>Roche Sans Condensed Light</vt:lpstr>
      <vt:lpstr>Roche Sans Medium</vt:lpstr>
      <vt:lpstr>Office Theme</vt:lpstr>
      <vt:lpstr>Recap,  Contributing,&amp; Discussion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is the pharmaverse?</vt:lpstr>
      <vt:lpstr>Why use the pharmaverse?</vt:lpstr>
      <vt:lpstr>Why contribute to the pharmaverse?</vt:lpstr>
      <vt:lpstr>I. Collaboration</vt:lpstr>
      <vt:lpstr>II. Rapid Innovation</vt:lpstr>
      <vt:lpstr>III. Cost Savings</vt:lpstr>
      <vt:lpstr>IV. Transparency</vt:lpstr>
      <vt:lpstr>V. Reproducibility</vt:lpstr>
      <vt:lpstr>VI. Access to Talent </vt:lpstr>
      <vt:lpstr>VII. Standardization</vt:lpstr>
      <vt:lpstr>Why contribute to the pharmaverse?</vt:lpstr>
      <vt:lpstr>Contributing to the Ecosystem</vt:lpstr>
      <vt:lpstr>Success of Pharmaverse/OS relies on the Community</vt:lpstr>
      <vt:lpstr>Opening an Issue</vt:lpstr>
      <vt:lpstr>TRUE or FALSE? </vt:lpstr>
      <vt:lpstr>Discussion Time!</vt:lpstr>
      <vt:lpstr>Q&amp;A/Panel Time</vt:lpstr>
      <vt:lpstr>Close Out</vt:lpstr>
      <vt:lpstr>Post-Workshop Survey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Contributing to the Pharmaverse!</dc:title>
  <dc:creator>Ellis Hughes</dc:creator>
  <cp:lastModifiedBy>Ellis Hughes</cp:lastModifiedBy>
  <cp:revision>21</cp:revision>
  <dcterms:created xsi:type="dcterms:W3CDTF">2023-09-07T15:28:45Z</dcterms:created>
  <dcterms:modified xsi:type="dcterms:W3CDTF">2024-08-11T19:23:33Z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bea66b2b-af80-48b6-873b-d341d3035cfa_Enabled">
    <vt:lpwstr>true</vt:lpwstr>
  </property>
  <property fmtid="{D5CDD505-2E9C-101B-9397-08002B2CF9AE}" pid="3" name="MSIP_Label_bea66b2b-af80-48b6-873b-d341d3035cfa_SetDate">
    <vt:lpwstr>2024-07-08T14:57:58Z</vt:lpwstr>
  </property>
  <property fmtid="{D5CDD505-2E9C-101B-9397-08002B2CF9AE}" pid="4" name="MSIP_Label_bea66b2b-af80-48b6-873b-d341d3035cfa_Method">
    <vt:lpwstr>Standard</vt:lpwstr>
  </property>
  <property fmtid="{D5CDD505-2E9C-101B-9397-08002B2CF9AE}" pid="5" name="MSIP_Label_bea66b2b-af80-48b6-873b-d341d3035cfa_Name">
    <vt:lpwstr>Proprietary</vt:lpwstr>
  </property>
  <property fmtid="{D5CDD505-2E9C-101B-9397-08002B2CF9AE}" pid="6" name="MSIP_Label_bea66b2b-af80-48b6-873b-d341d3035cfa_SiteId">
    <vt:lpwstr>63982aff-fb6c-4c22-973b-70e4acfb63e6</vt:lpwstr>
  </property>
  <property fmtid="{D5CDD505-2E9C-101B-9397-08002B2CF9AE}" pid="7" name="MSIP_Label_bea66b2b-af80-48b6-873b-d341d3035cfa_ActionId">
    <vt:lpwstr>bf407e13-3c60-438d-a99e-3cb8658e4423</vt:lpwstr>
  </property>
  <property fmtid="{D5CDD505-2E9C-101B-9397-08002B2CF9AE}" pid="8" name="MSIP_Label_bea66b2b-af80-48b6-873b-d341d3035cfa_ContentBits">
    <vt:lpwstr>0</vt:lpwstr>
  </property>
</Properties>
</file>